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386" r:id="rId2"/>
    <p:sldId id="387" r:id="rId3"/>
    <p:sldId id="400" r:id="rId4"/>
    <p:sldId id="511" r:id="rId5"/>
    <p:sldId id="513" r:id="rId6"/>
    <p:sldId id="395" r:id="rId7"/>
    <p:sldId id="396" r:id="rId8"/>
    <p:sldId id="397" r:id="rId9"/>
    <p:sldId id="459" r:id="rId10"/>
    <p:sldId id="274" r:id="rId11"/>
    <p:sldId id="461" r:id="rId12"/>
    <p:sldId id="500" r:id="rId13"/>
    <p:sldId id="398" r:id="rId14"/>
    <p:sldId id="462" r:id="rId15"/>
    <p:sldId id="399" r:id="rId16"/>
    <p:sldId id="523" r:id="rId17"/>
    <p:sldId id="279" r:id="rId18"/>
    <p:sldId id="406" r:id="rId19"/>
    <p:sldId id="281" r:id="rId20"/>
    <p:sldId id="377" r:id="rId21"/>
    <p:sldId id="378" r:id="rId22"/>
    <p:sldId id="527" r:id="rId23"/>
    <p:sldId id="528" r:id="rId24"/>
    <p:sldId id="411" r:id="rId25"/>
    <p:sldId id="292" r:id="rId26"/>
    <p:sldId id="502" r:id="rId27"/>
    <p:sldId id="530" r:id="rId28"/>
    <p:sldId id="421" r:id="rId29"/>
    <p:sldId id="438" r:id="rId30"/>
    <p:sldId id="439" r:id="rId31"/>
    <p:sldId id="441" r:id="rId32"/>
    <p:sldId id="485" r:id="rId33"/>
    <p:sldId id="463" r:id="rId34"/>
    <p:sldId id="309" r:id="rId35"/>
    <p:sldId id="422" r:id="rId36"/>
    <p:sldId id="423" r:id="rId37"/>
    <p:sldId id="424" r:id="rId38"/>
    <p:sldId id="427" r:id="rId39"/>
    <p:sldId id="428" r:id="rId40"/>
    <p:sldId id="425" r:id="rId41"/>
    <p:sldId id="426" r:id="rId42"/>
    <p:sldId id="430" r:id="rId43"/>
    <p:sldId id="431" r:id="rId44"/>
    <p:sldId id="531" r:id="rId45"/>
    <p:sldId id="532" r:id="rId46"/>
    <p:sldId id="534" r:id="rId47"/>
    <p:sldId id="443" r:id="rId48"/>
    <p:sldId id="310" r:id="rId49"/>
    <p:sldId id="385" r:id="rId50"/>
    <p:sldId id="535" r:id="rId51"/>
    <p:sldId id="488" r:id="rId52"/>
    <p:sldId id="503" r:id="rId53"/>
    <p:sldId id="504" r:id="rId54"/>
    <p:sldId id="505" r:id="rId55"/>
    <p:sldId id="466" r:id="rId56"/>
    <p:sldId id="515" r:id="rId57"/>
    <p:sldId id="516" r:id="rId58"/>
    <p:sldId id="517" r:id="rId59"/>
    <p:sldId id="536" r:id="rId60"/>
    <p:sldId id="492" r:id="rId61"/>
    <p:sldId id="537" r:id="rId62"/>
    <p:sldId id="325" r:id="rId63"/>
    <p:sldId id="539" r:id="rId64"/>
    <p:sldId id="326" r:id="rId65"/>
    <p:sldId id="541" r:id="rId66"/>
    <p:sldId id="540" r:id="rId67"/>
    <p:sldId id="327" r:id="rId68"/>
    <p:sldId id="328" r:id="rId69"/>
    <p:sldId id="331" r:id="rId70"/>
    <p:sldId id="358" r:id="rId71"/>
    <p:sldId id="359" r:id="rId72"/>
    <p:sldId id="360" r:id="rId73"/>
    <p:sldId id="343" r:id="rId74"/>
    <p:sldId id="344" r:id="rId75"/>
    <p:sldId id="493" r:id="rId76"/>
    <p:sldId id="345" r:id="rId77"/>
    <p:sldId id="346" r:id="rId78"/>
    <p:sldId id="348" r:id="rId79"/>
    <p:sldId id="350" r:id="rId80"/>
    <p:sldId id="351" r:id="rId81"/>
    <p:sldId id="352" r:id="rId82"/>
    <p:sldId id="353" r:id="rId83"/>
    <p:sldId id="453" r:id="rId84"/>
    <p:sldId id="433" r:id="rId85"/>
    <p:sldId id="364" r:id="rId86"/>
    <p:sldId id="434" r:id="rId87"/>
    <p:sldId id="367" r:id="rId88"/>
    <p:sldId id="542" r:id="rId89"/>
    <p:sldId id="543" r:id="rId90"/>
    <p:sldId id="544" r:id="rId91"/>
    <p:sldId id="545" r:id="rId92"/>
    <p:sldId id="546" r:id="rId93"/>
    <p:sldId id="477" r:id="rId94"/>
    <p:sldId id="478"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11111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75" autoAdjust="0"/>
  </p:normalViewPr>
  <p:slideViewPr>
    <p:cSldViewPr>
      <p:cViewPr varScale="1">
        <p:scale>
          <a:sx n="52" d="100"/>
          <a:sy n="52" d="100"/>
        </p:scale>
        <p:origin x="52"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23F5E7-AC20-418F-8CB7-14EA61164618}" type="datetimeFigureOut">
              <a:rPr lang="en-US" smtClean="0"/>
              <a:pPr/>
              <a:t>11/28/2014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DD7E3-688B-4F01-95B9-D59F13E315E2}" type="slidenum">
              <a:rPr lang="en-US" smtClean="0"/>
              <a:pPr/>
              <a:t>‹#›</a:t>
            </a:fld>
            <a:endParaRPr lang="en-US"/>
          </a:p>
        </p:txBody>
      </p:sp>
    </p:spTree>
    <p:extLst>
      <p:ext uri="{BB962C8B-B14F-4D97-AF65-F5344CB8AC3E}">
        <p14:creationId xmlns:p14="http://schemas.microsoft.com/office/powerpoint/2010/main" val="140475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kinds of answer to</a:t>
            </a:r>
            <a:r>
              <a:rPr lang="en-US" baseline="0" dirty="0" smtClean="0"/>
              <a:t> 2: consequentialist (=you should act in ways that maximize the total amount of that which is good for its own sake), and non-consequentialist (e.g., you should act only on benevolent intentions). </a:t>
            </a:r>
            <a:endParaRPr lang="en-SG" dirty="0"/>
          </a:p>
        </p:txBody>
      </p:sp>
      <p:sp>
        <p:nvSpPr>
          <p:cNvPr id="4" name="Slide Number Placeholder 3"/>
          <p:cNvSpPr>
            <a:spLocks noGrp="1"/>
          </p:cNvSpPr>
          <p:nvPr>
            <p:ph type="sldNum" sz="quarter" idx="10"/>
          </p:nvPr>
        </p:nvSpPr>
        <p:spPr/>
        <p:txBody>
          <a:bodyPr/>
          <a:lstStyle/>
          <a:p>
            <a:fld id="{6E6DD7E3-688B-4F01-95B9-D59F13E315E2}" type="slidenum">
              <a:rPr lang="en-US" smtClean="0"/>
              <a:pPr/>
              <a:t>4</a:t>
            </a:fld>
            <a:endParaRPr lang="en-US"/>
          </a:p>
        </p:txBody>
      </p:sp>
    </p:spTree>
    <p:extLst>
      <p:ext uri="{BB962C8B-B14F-4D97-AF65-F5344CB8AC3E}">
        <p14:creationId xmlns:p14="http://schemas.microsoft.com/office/powerpoint/2010/main" val="235259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Explain why this is supposed to be an argument</a:t>
            </a:r>
            <a:r>
              <a:rPr lang="en-US" baseline="0" smtClean="0"/>
              <a:t> against hedonism.</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24182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why this is supposed to be an argument</a:t>
            </a:r>
            <a:r>
              <a:rPr lang="en-US" baseline="0" dirty="0" smtClean="0"/>
              <a:t> against hedonism.</a:t>
            </a:r>
            <a:endParaRPr lang="en-US" dirty="0"/>
          </a:p>
        </p:txBody>
      </p:sp>
      <p:sp>
        <p:nvSpPr>
          <p:cNvPr id="4" name="Slide Number Placeholder 3"/>
          <p:cNvSpPr>
            <a:spLocks noGrp="1"/>
          </p:cNvSpPr>
          <p:nvPr>
            <p:ph type="sldNum" sz="quarter" idx="10"/>
          </p:nvPr>
        </p:nvSpPr>
        <p:spPr/>
        <p:txBody>
          <a:bodyPr/>
          <a:lstStyle/>
          <a:p>
            <a:fld id="{6E6DD7E3-688B-4F01-95B9-D59F13E315E2}"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81906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two worlds…</a:t>
            </a:r>
            <a:endParaRPr lang="en-US" dirty="0"/>
          </a:p>
        </p:txBody>
      </p:sp>
      <p:sp>
        <p:nvSpPr>
          <p:cNvPr id="4" name="Slide Number Placeholder 3"/>
          <p:cNvSpPr>
            <a:spLocks noGrp="1"/>
          </p:cNvSpPr>
          <p:nvPr>
            <p:ph type="sldNum" sz="quarter" idx="10"/>
          </p:nvPr>
        </p:nvSpPr>
        <p:spPr/>
        <p:txBody>
          <a:bodyPr/>
          <a:lstStyle/>
          <a:p>
            <a:fld id="{6E6DD7E3-688B-4F01-95B9-D59F13E315E2}" type="slidenum">
              <a:rPr lang="en-US" smtClean="0"/>
              <a:pPr/>
              <a:t>50</a:t>
            </a:fld>
            <a:endParaRPr lang="en-US"/>
          </a:p>
        </p:txBody>
      </p:sp>
    </p:spTree>
    <p:extLst>
      <p:ext uri="{BB962C8B-B14F-4D97-AF65-F5344CB8AC3E}">
        <p14:creationId xmlns:p14="http://schemas.microsoft.com/office/powerpoint/2010/main" val="260955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E6DD7E3-688B-4F01-95B9-D59F13E315E2}" type="slidenum">
              <a:rPr lang="en-US" smtClean="0"/>
              <a:pPr/>
              <a:t>5</a:t>
            </a:fld>
            <a:endParaRPr lang="en-US"/>
          </a:p>
        </p:txBody>
      </p:sp>
    </p:spTree>
    <p:extLst>
      <p:ext uri="{BB962C8B-B14F-4D97-AF65-F5344CB8AC3E}">
        <p14:creationId xmlns:p14="http://schemas.microsoft.com/office/powerpoint/2010/main" val="235259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Excercise</a:t>
            </a:r>
            <a:r>
              <a:rPr lang="en-US" smtClean="0"/>
              <a:t>: instrumentally, but probably not absolutely, good</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pPr/>
              <a:t>10</a:t>
            </a:fld>
            <a:endParaRPr lang="en-US"/>
          </a:p>
        </p:txBody>
      </p:sp>
    </p:spTree>
    <p:extLst>
      <p:ext uri="{BB962C8B-B14F-4D97-AF65-F5344CB8AC3E}">
        <p14:creationId xmlns:p14="http://schemas.microsoft.com/office/powerpoint/2010/main" val="98669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Excercise: instrumentally, but probably not absolutely, good</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pPr/>
              <a:t>11</a:t>
            </a:fld>
            <a:endParaRPr lang="en-US"/>
          </a:p>
        </p:txBody>
      </p:sp>
    </p:spTree>
    <p:extLst>
      <p:ext uri="{BB962C8B-B14F-4D97-AF65-F5344CB8AC3E}">
        <p14:creationId xmlns:p14="http://schemas.microsoft.com/office/powerpoint/2010/main" val="240428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Instrumentally, but not absolutely, bad.</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pPr/>
              <a:t>13</a:t>
            </a:fld>
            <a:endParaRPr lang="en-US"/>
          </a:p>
        </p:txBody>
      </p:sp>
    </p:spTree>
    <p:extLst>
      <p:ext uri="{BB962C8B-B14F-4D97-AF65-F5344CB8AC3E}">
        <p14:creationId xmlns:p14="http://schemas.microsoft.com/office/powerpoint/2010/main" val="388899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Instrumentally, but not absolutely, bad.</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pPr/>
              <a:t>14</a:t>
            </a:fld>
            <a:endParaRPr lang="en-US"/>
          </a:p>
        </p:txBody>
      </p:sp>
    </p:spTree>
    <p:extLst>
      <p:ext uri="{BB962C8B-B14F-4D97-AF65-F5344CB8AC3E}">
        <p14:creationId xmlns:p14="http://schemas.microsoft.com/office/powerpoint/2010/main" val="281249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Explain why this is supposed to be an argument</a:t>
            </a:r>
            <a:r>
              <a:rPr lang="en-US" baseline="0" smtClean="0"/>
              <a:t> against hedonism.</a:t>
            </a:r>
            <a:endParaRPr lang="en-US"/>
          </a:p>
        </p:txBody>
      </p:sp>
      <p:sp>
        <p:nvSpPr>
          <p:cNvPr id="4" name="Slide Number Placeholder 3"/>
          <p:cNvSpPr>
            <a:spLocks noGrp="1"/>
          </p:cNvSpPr>
          <p:nvPr>
            <p:ph type="sldNum" sz="quarter" idx="10"/>
          </p:nvPr>
        </p:nvSpPr>
        <p:spPr/>
        <p:txBody>
          <a:bodyPr/>
          <a:lstStyle/>
          <a:p>
            <a:fld id="{6E6DD7E3-688B-4F01-95B9-D59F13E315E2}" type="slidenum">
              <a:rPr lang="en-US" smtClean="0"/>
              <a:pPr/>
              <a:t>31</a:t>
            </a:fld>
            <a:endParaRPr lang="en-US"/>
          </a:p>
        </p:txBody>
      </p:sp>
    </p:spTree>
    <p:extLst>
      <p:ext uri="{BB962C8B-B14F-4D97-AF65-F5344CB8AC3E}">
        <p14:creationId xmlns:p14="http://schemas.microsoft.com/office/powerpoint/2010/main" val="332051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6DD7E3-688B-4F01-95B9-D59F13E315E2}" type="slidenum">
              <a:rPr lang="en-US" smtClean="0"/>
              <a:pPr/>
              <a:t>43</a:t>
            </a:fld>
            <a:endParaRPr lang="en-US"/>
          </a:p>
        </p:txBody>
      </p:sp>
    </p:spTree>
    <p:extLst>
      <p:ext uri="{BB962C8B-B14F-4D97-AF65-F5344CB8AC3E}">
        <p14:creationId xmlns:p14="http://schemas.microsoft.com/office/powerpoint/2010/main" val="343253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Haydn, you will never remember having</a:t>
            </a:r>
            <a:r>
              <a:rPr lang="en-US" baseline="0" dirty="0" smtClean="0"/>
              <a:t> ever been anything but Haydn, and as an oyster, you will never remember having ever been anything but the oyster.</a:t>
            </a:r>
            <a:endParaRPr lang="en-US" dirty="0"/>
          </a:p>
        </p:txBody>
      </p:sp>
      <p:sp>
        <p:nvSpPr>
          <p:cNvPr id="4" name="Slide Number Placeholder 3"/>
          <p:cNvSpPr>
            <a:spLocks noGrp="1"/>
          </p:cNvSpPr>
          <p:nvPr>
            <p:ph type="sldNum" sz="quarter" idx="10"/>
          </p:nvPr>
        </p:nvSpPr>
        <p:spPr/>
        <p:txBody>
          <a:bodyPr/>
          <a:lstStyle/>
          <a:p>
            <a:fld id="{6E6DD7E3-688B-4F01-95B9-D59F13E315E2}" type="slidenum">
              <a:rPr lang="en-US" smtClean="0"/>
              <a:pPr/>
              <a:t>44</a:t>
            </a:fld>
            <a:endParaRPr lang="en-US"/>
          </a:p>
        </p:txBody>
      </p:sp>
    </p:spTree>
    <p:extLst>
      <p:ext uri="{BB962C8B-B14F-4D97-AF65-F5344CB8AC3E}">
        <p14:creationId xmlns:p14="http://schemas.microsoft.com/office/powerpoint/2010/main" val="101463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349F70-126F-4BBE-9567-4DCBC8D2CFD5}" type="datetimeFigureOut">
              <a:rPr lang="en-US" smtClean="0"/>
              <a:pPr/>
              <a:t>11/28/2014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C44F6-7DE1-4137-A0AA-015B02FD16A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49F70-126F-4BBE-9567-4DCBC8D2CFD5}" type="datetimeFigureOut">
              <a:rPr lang="en-US" smtClean="0"/>
              <a:pPr/>
              <a:t>11/28/2014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C44F6-7DE1-4137-A0AA-015B02FD16A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14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905000"/>
            <a:ext cx="4038600" cy="1470025"/>
          </a:xfrm>
        </p:spPr>
        <p:txBody>
          <a:bodyPr>
            <a:normAutofit fontScale="90000"/>
          </a:bodyPr>
          <a:lstStyle/>
          <a:p>
            <a:r>
              <a:rPr lang="en-US" b="1" dirty="0" smtClean="0"/>
              <a:t>Goodness </a:t>
            </a:r>
            <a:br>
              <a:rPr lang="en-US" b="1" dirty="0" smtClean="0"/>
            </a:br>
            <a:r>
              <a:rPr lang="en-US" b="1" dirty="0" smtClean="0"/>
              <a:t>&amp;</a:t>
            </a:r>
            <a:br>
              <a:rPr lang="en-US" b="1" dirty="0" smtClean="0"/>
            </a:br>
            <a:r>
              <a:rPr lang="en-US" b="1" dirty="0" smtClean="0"/>
              <a:t>Pleasure</a:t>
            </a:r>
            <a:endParaRPr lang="en-US" b="1" dirty="0"/>
          </a:p>
        </p:txBody>
      </p:sp>
      <p:sp>
        <p:nvSpPr>
          <p:cNvPr id="3" name="Subtitle 2"/>
          <p:cNvSpPr>
            <a:spLocks noGrp="1"/>
          </p:cNvSpPr>
          <p:nvPr>
            <p:ph type="subTitle" idx="1"/>
          </p:nvPr>
        </p:nvSpPr>
        <p:spPr>
          <a:xfrm>
            <a:off x="381000" y="4191000"/>
            <a:ext cx="3505200" cy="1752600"/>
          </a:xfrm>
        </p:spPr>
        <p:txBody>
          <a:bodyPr/>
          <a:lstStyle/>
          <a:p>
            <a:r>
              <a:rPr lang="en-US" b="1" dirty="0" smtClean="0">
                <a:solidFill>
                  <a:schemeClr val="tx1"/>
                </a:solidFill>
              </a:rPr>
              <a:t>PH1102E, Week 3</a:t>
            </a:r>
            <a:endParaRPr lang="en-US" b="1" dirty="0">
              <a:solidFill>
                <a:schemeClr val="tx1"/>
              </a:solidFill>
            </a:endParaRPr>
          </a:p>
        </p:txBody>
      </p:sp>
      <p:pic>
        <p:nvPicPr>
          <p:cNvPr id="4" name="Picture 3" descr="EscherRindLR.jpg"/>
          <p:cNvPicPr>
            <a:picLocks noChangeAspect="1"/>
          </p:cNvPicPr>
          <p:nvPr/>
        </p:nvPicPr>
        <p:blipFill>
          <a:blip r:embed="rId2" cstate="print"/>
          <a:stretch>
            <a:fillRect/>
          </a:stretch>
        </p:blipFill>
        <p:spPr>
          <a:xfrm>
            <a:off x="4419600" y="-7143"/>
            <a:ext cx="4724400" cy="6865143"/>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bg1"/>
                </a:solidFill>
              </a:rPr>
              <a:t>Instrumentally, but not absolutely, good</a:t>
            </a:r>
            <a:endParaRPr lang="en-US" sz="3600" dirty="0">
              <a:solidFill>
                <a:schemeClr val="bg1"/>
              </a:solidFill>
            </a:endParaRPr>
          </a:p>
        </p:txBody>
      </p:sp>
      <p:pic>
        <p:nvPicPr>
          <p:cNvPr id="5" name="Content Placeholder 4" descr="exercise.jpg"/>
          <p:cNvPicPr>
            <a:picLocks noGrp="1" noChangeAspect="1"/>
          </p:cNvPicPr>
          <p:nvPr>
            <p:ph sz="half" idx="2"/>
          </p:nvPr>
        </p:nvPicPr>
        <p:blipFill>
          <a:blip r:embed="rId3" cstate="print"/>
          <a:stretch>
            <a:fillRect/>
          </a:stretch>
        </p:blipFill>
        <p:spPr>
          <a:xfrm>
            <a:off x="1447800" y="1752600"/>
            <a:ext cx="6194958" cy="434632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mtClean="0"/>
              <a:t>Instrumentally, but not absolutely, good</a:t>
            </a:r>
            <a:endParaRPr lang="en-US" sz="3600"/>
          </a:p>
        </p:txBody>
      </p:sp>
      <p:pic>
        <p:nvPicPr>
          <p:cNvPr id="5" name="Content Placeholder 4" descr="exercise.jpg"/>
          <p:cNvPicPr>
            <a:picLocks noGrp="1" noChangeAspect="1"/>
          </p:cNvPicPr>
          <p:nvPr>
            <p:ph sz="half" idx="2"/>
          </p:nvPr>
        </p:nvPicPr>
        <p:blipFill>
          <a:blip r:embed="rId3" cstate="print"/>
          <a:stretch>
            <a:fillRect/>
          </a:stretch>
        </p:blipFill>
        <p:spPr>
          <a:xfrm>
            <a:off x="1447800" y="1752600"/>
            <a:ext cx="6194958" cy="4346323"/>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mtClean="0">
                <a:solidFill>
                  <a:schemeClr val="bg1"/>
                </a:solidFill>
              </a:rPr>
              <a:t>Instrumentally, but not absolutely, bad</a:t>
            </a:r>
            <a:endParaRPr lang="en-US" sz="3600">
              <a:solidFill>
                <a:schemeClr val="bg1"/>
              </a:solidFill>
            </a:endParaRP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47800" y="1872977"/>
            <a:ext cx="6194958" cy="4105567"/>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smtClean="0"/>
              <a:t>Instrumentally, but not absolutely, bad</a:t>
            </a:r>
            <a:endParaRPr lang="en-US" sz="360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47800" y="1872977"/>
            <a:ext cx="6194958" cy="4105567"/>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Hedonism</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305800" cy="5211763"/>
          </a:xfrm>
        </p:spPr>
        <p:txBody>
          <a:bodyPr>
            <a:normAutofit/>
          </a:bodyPr>
          <a:lstStyle/>
          <a:p>
            <a:pPr marL="182880" indent="0">
              <a:spcAft>
                <a:spcPts val="2400"/>
              </a:spcAft>
              <a:buNone/>
            </a:pPr>
            <a:r>
              <a:rPr lang="en-US" b="1" dirty="0" smtClean="0"/>
              <a:t>Hedonism</a:t>
            </a:r>
            <a:r>
              <a:rPr lang="en-US" dirty="0" smtClean="0"/>
              <a:t> is a theory of absolute value.</a:t>
            </a:r>
          </a:p>
          <a:p>
            <a:pPr marL="182880" indent="0">
              <a:spcAft>
                <a:spcPts val="2400"/>
              </a:spcAft>
              <a:buNone/>
            </a:pPr>
            <a:r>
              <a:rPr lang="en-US" dirty="0" smtClean="0"/>
              <a:t>It says that the </a:t>
            </a:r>
            <a:r>
              <a:rPr lang="en-US" u="sng" dirty="0" smtClean="0"/>
              <a:t>only</a:t>
            </a:r>
            <a:r>
              <a:rPr lang="en-US" dirty="0" smtClean="0"/>
              <a:t> thing that is absolutely good is pleasure, and the </a:t>
            </a:r>
            <a:r>
              <a:rPr lang="en-US" u="sng" dirty="0" smtClean="0"/>
              <a:t>only</a:t>
            </a:r>
            <a:r>
              <a:rPr lang="en-US" dirty="0" smtClean="0"/>
              <a:t> thing that is absolutely bad is pain.</a:t>
            </a:r>
          </a:p>
          <a:p>
            <a:pPr marL="182880" indent="0">
              <a:spcAft>
                <a:spcPts val="2400"/>
              </a:spcAft>
              <a:buNone/>
            </a:pPr>
            <a:r>
              <a:rPr lang="en-US" dirty="0" smtClean="0"/>
              <a:t>What is good for its own sake = pleasure.</a:t>
            </a:r>
          </a:p>
          <a:p>
            <a:pPr marL="182880" indent="0">
              <a:spcAft>
                <a:spcPts val="600"/>
              </a:spcAft>
              <a:buNone/>
            </a:pPr>
            <a:r>
              <a:rPr lang="en-US" dirty="0" smtClean="0"/>
              <a:t>What is bad for its own sake = pain.</a:t>
            </a:r>
          </a:p>
          <a:p>
            <a:pPr marL="182880" indent="0">
              <a:spcAft>
                <a:spcPts val="600"/>
              </a:spcAft>
              <a:buNone/>
            </a:pPr>
            <a:endParaRPr lang="en-US" dirty="0"/>
          </a:p>
        </p:txBody>
      </p:sp>
    </p:spTree>
    <p:extLst>
      <p:ext uri="{BB962C8B-B14F-4D97-AF65-F5344CB8AC3E}">
        <p14:creationId xmlns:p14="http://schemas.microsoft.com/office/powerpoint/2010/main" val="1624961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indent="0">
              <a:buNone/>
            </a:pPr>
            <a:r>
              <a:rPr lang="en-US" sz="4000" dirty="0" smtClean="0"/>
              <a:t>There are two kinds of hedonism: egoistic, and non-egoistic.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Egoistic Hedonism</a:t>
            </a:r>
            <a:endParaRPr lang="en-US"/>
          </a:p>
        </p:txBody>
      </p:sp>
      <p:pic>
        <p:nvPicPr>
          <p:cNvPr id="6" name="Content Placeholder 5" descr="bart.jpg"/>
          <p:cNvPicPr>
            <a:picLocks noGrp="1" noChangeAspect="1"/>
          </p:cNvPicPr>
          <p:nvPr>
            <p:ph sz="half" idx="1"/>
          </p:nvPr>
        </p:nvPicPr>
        <p:blipFill>
          <a:blip r:embed="rId2" cstate="print"/>
          <a:stretch>
            <a:fillRect/>
          </a:stretch>
        </p:blipFill>
        <p:spPr>
          <a:xfrm>
            <a:off x="457200" y="1600200"/>
            <a:ext cx="4038600" cy="4079394"/>
          </a:xfrm>
        </p:spPr>
      </p:pic>
      <p:sp>
        <p:nvSpPr>
          <p:cNvPr id="5" name="Content Placeholder 4"/>
          <p:cNvSpPr>
            <a:spLocks noGrp="1"/>
          </p:cNvSpPr>
          <p:nvPr>
            <p:ph sz="half" idx="2"/>
          </p:nvPr>
        </p:nvSpPr>
        <p:spPr/>
        <p:txBody>
          <a:bodyPr>
            <a:normAutofit/>
          </a:bodyPr>
          <a:lstStyle/>
          <a:p>
            <a:pPr indent="0">
              <a:spcAft>
                <a:spcPts val="600"/>
              </a:spcAft>
              <a:buNone/>
            </a:pPr>
            <a:r>
              <a:rPr lang="en-US" dirty="0" smtClean="0"/>
              <a:t>An </a:t>
            </a:r>
            <a:r>
              <a:rPr lang="en-US" b="1" dirty="0" smtClean="0"/>
              <a:t>egoistic hedonist </a:t>
            </a:r>
            <a:r>
              <a:rPr lang="en-US" dirty="0" smtClean="0"/>
              <a:t>says that the only thing that is good for its own sake is </a:t>
            </a:r>
            <a:r>
              <a:rPr lang="en-US" u="sng" dirty="0" smtClean="0"/>
              <a:t>his own</a:t>
            </a:r>
            <a:r>
              <a:rPr lang="en-US" dirty="0" smtClean="0"/>
              <a:t> pleasure, and the only absolutely bad thing </a:t>
            </a:r>
            <a:r>
              <a:rPr lang="en-US" u="sng" dirty="0" smtClean="0"/>
              <a:t>his own</a:t>
            </a:r>
            <a:r>
              <a:rPr lang="en-US" dirty="0" smtClean="0"/>
              <a:t> pain.</a:t>
            </a:r>
          </a:p>
          <a:p>
            <a:pPr indent="0">
              <a:buNone/>
            </a:pPr>
            <a:endParaRPr lang="en-US" dirty="0"/>
          </a:p>
        </p:txBody>
      </p:sp>
      <p:sp>
        <p:nvSpPr>
          <p:cNvPr id="7" name="TextBox 6"/>
          <p:cNvSpPr txBox="1"/>
          <p:nvPr/>
        </p:nvSpPr>
        <p:spPr>
          <a:xfrm>
            <a:off x="457200" y="5791200"/>
            <a:ext cx="4191000" cy="646331"/>
          </a:xfrm>
          <a:prstGeom prst="rect">
            <a:avLst/>
          </a:prstGeom>
          <a:noFill/>
        </p:spPr>
        <p:txBody>
          <a:bodyPr wrap="square" rtlCol="0">
            <a:spAutoFit/>
          </a:bodyPr>
          <a:lstStyle/>
          <a:p>
            <a:r>
              <a:rPr lang="en-US" i="1" smtClean="0"/>
              <a:t>Other people’s pain is funny. Mine hurts.</a:t>
            </a:r>
          </a:p>
          <a:p>
            <a:r>
              <a:rPr lang="en-US" smtClean="0"/>
              <a:t>		                  -- B. Simpson</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Non-egoistic Hedonism</a:t>
            </a:r>
            <a:endParaRPr lang="en-US"/>
          </a:p>
        </p:txBody>
      </p:sp>
      <p:pic>
        <p:nvPicPr>
          <p:cNvPr id="9" name="Content Placeholder 8" descr="lisa.gif"/>
          <p:cNvPicPr>
            <a:picLocks noGrp="1" noChangeAspect="1"/>
          </p:cNvPicPr>
          <p:nvPr>
            <p:ph sz="half" idx="2"/>
          </p:nvPr>
        </p:nvPicPr>
        <p:blipFill>
          <a:blip r:embed="rId2" cstate="print"/>
          <a:stretch>
            <a:fillRect/>
          </a:stretch>
        </p:blipFill>
        <p:spPr>
          <a:xfrm>
            <a:off x="4800600" y="1371600"/>
            <a:ext cx="3752169" cy="4525963"/>
          </a:xfrm>
        </p:spPr>
      </p:pic>
      <p:sp>
        <p:nvSpPr>
          <p:cNvPr id="8" name="Content Placeholder 7"/>
          <p:cNvSpPr>
            <a:spLocks noGrp="1"/>
          </p:cNvSpPr>
          <p:nvPr>
            <p:ph sz="half" idx="1"/>
          </p:nvPr>
        </p:nvSpPr>
        <p:spPr/>
        <p:txBody>
          <a:bodyPr>
            <a:normAutofit/>
          </a:bodyPr>
          <a:lstStyle/>
          <a:p>
            <a:pPr marL="91440" indent="0">
              <a:buNone/>
            </a:pPr>
            <a:r>
              <a:rPr lang="en-US" dirty="0" smtClean="0"/>
              <a:t>A </a:t>
            </a:r>
            <a:r>
              <a:rPr lang="en-US" b="1" dirty="0" smtClean="0"/>
              <a:t>non-egoistic</a:t>
            </a:r>
            <a:r>
              <a:rPr lang="en-US" dirty="0" smtClean="0"/>
              <a:t> hedonist says that </a:t>
            </a:r>
            <a:r>
              <a:rPr lang="en-US" u="sng" dirty="0" smtClean="0"/>
              <a:t>all</a:t>
            </a:r>
            <a:r>
              <a:rPr lang="en-US" dirty="0" smtClean="0"/>
              <a:t> pleasure is good for its own sake, and </a:t>
            </a:r>
            <a:r>
              <a:rPr lang="en-US" u="sng" dirty="0" smtClean="0"/>
              <a:t>all</a:t>
            </a:r>
            <a:r>
              <a:rPr lang="en-US" dirty="0" smtClean="0"/>
              <a:t> pain is absolutely bad: it doesn’t matter whether the pleasure or pain is mine, yours, or someone else’s.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Plan</a:t>
            </a:r>
            <a:endParaRPr lang="en-US" dirty="0"/>
          </a:p>
        </p:txBody>
      </p:sp>
      <p:sp>
        <p:nvSpPr>
          <p:cNvPr id="3" name="Content Placeholder 2"/>
          <p:cNvSpPr>
            <a:spLocks noGrp="1"/>
          </p:cNvSpPr>
          <p:nvPr>
            <p:ph idx="1"/>
          </p:nvPr>
        </p:nvSpPr>
        <p:spPr>
          <a:xfrm>
            <a:off x="2057400" y="1600200"/>
            <a:ext cx="6324600" cy="4525963"/>
          </a:xfrm>
        </p:spPr>
        <p:txBody>
          <a:bodyPr>
            <a:normAutofit fontScale="85000" lnSpcReduction="20000"/>
          </a:bodyPr>
          <a:lstStyle/>
          <a:p>
            <a:pPr marL="182880" indent="0">
              <a:spcAft>
                <a:spcPts val="600"/>
              </a:spcAft>
              <a:buNone/>
            </a:pPr>
            <a:r>
              <a:rPr lang="en-US" dirty="0" smtClean="0"/>
              <a:t>I.   Moral philosophy overview</a:t>
            </a:r>
          </a:p>
          <a:p>
            <a:pPr marL="182880" indent="0">
              <a:spcAft>
                <a:spcPts val="600"/>
              </a:spcAft>
              <a:buNone/>
            </a:pPr>
            <a:r>
              <a:rPr lang="en-US" dirty="0" smtClean="0"/>
              <a:t>	A. Norms and value</a:t>
            </a:r>
          </a:p>
          <a:p>
            <a:pPr marL="182880" indent="0">
              <a:spcAft>
                <a:spcPts val="600"/>
              </a:spcAft>
              <a:buNone/>
            </a:pPr>
            <a:r>
              <a:rPr lang="en-US" dirty="0" smtClean="0"/>
              <a:t>	B. Absolute vs. instrumental value</a:t>
            </a:r>
          </a:p>
          <a:p>
            <a:pPr marL="182880" indent="0">
              <a:spcAft>
                <a:spcPts val="600"/>
              </a:spcAft>
              <a:buNone/>
            </a:pPr>
            <a:r>
              <a:rPr lang="en-US" dirty="0" smtClean="0"/>
              <a:t>II. Hedonism</a:t>
            </a:r>
          </a:p>
          <a:p>
            <a:pPr marL="182880" indent="0">
              <a:spcAft>
                <a:spcPts val="600"/>
              </a:spcAft>
              <a:buNone/>
            </a:pPr>
            <a:r>
              <a:rPr lang="en-US" dirty="0" smtClean="0"/>
              <a:t>III. Arguments against hedonism</a:t>
            </a:r>
          </a:p>
          <a:p>
            <a:pPr marL="182880" indent="0">
              <a:spcAft>
                <a:spcPts val="600"/>
              </a:spcAft>
              <a:buNone/>
            </a:pPr>
            <a:r>
              <a:rPr lang="en-US" dirty="0" smtClean="0"/>
              <a:t>	A. Haydn and the Oyster</a:t>
            </a:r>
          </a:p>
          <a:p>
            <a:pPr marL="182880" indent="0">
              <a:spcAft>
                <a:spcPts val="600"/>
              </a:spcAft>
              <a:buNone/>
            </a:pPr>
            <a:r>
              <a:rPr lang="en-US" dirty="0" smtClean="0"/>
              <a:t>	B. Lives barely worth living</a:t>
            </a:r>
          </a:p>
          <a:p>
            <a:pPr marL="182880" indent="0">
              <a:spcAft>
                <a:spcPts val="600"/>
              </a:spcAft>
              <a:buNone/>
            </a:pPr>
            <a:r>
              <a:rPr lang="en-US" dirty="0" smtClean="0"/>
              <a:t>	C. Experience machines</a:t>
            </a:r>
          </a:p>
          <a:p>
            <a:pPr marL="182880" indent="0">
              <a:spcAft>
                <a:spcPts val="600"/>
              </a:spcAft>
              <a:buNone/>
            </a:pPr>
            <a:r>
              <a:rPr lang="en-US" dirty="0" smtClean="0"/>
              <a:t>	D. Argument from beauty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1" y="838200"/>
            <a:ext cx="4343400" cy="5334000"/>
          </a:xfrm>
        </p:spPr>
        <p:txBody>
          <a:bodyPr>
            <a:normAutofit/>
          </a:bodyPr>
          <a:lstStyle/>
          <a:p>
            <a:pPr marL="91440" indent="0">
              <a:spcAft>
                <a:spcPts val="2400"/>
              </a:spcAft>
              <a:buNone/>
            </a:pPr>
            <a:r>
              <a:rPr lang="en-US" dirty="0" smtClean="0"/>
              <a:t>Hedonism says that </a:t>
            </a:r>
            <a:r>
              <a:rPr lang="en-US" u="sng" dirty="0" smtClean="0"/>
              <a:t>every</a:t>
            </a:r>
            <a:r>
              <a:rPr lang="en-US" dirty="0" smtClean="0"/>
              <a:t> pleasure is absolutely good.</a:t>
            </a:r>
          </a:p>
          <a:p>
            <a:pPr marL="91440" indent="0">
              <a:spcAft>
                <a:spcPts val="2400"/>
              </a:spcAft>
              <a:buNone/>
            </a:pPr>
            <a:r>
              <a:rPr lang="en-US" dirty="0" smtClean="0"/>
              <a:t>But that doesn’t mean that every pleasure is worth pursuing.</a:t>
            </a:r>
          </a:p>
          <a:p>
            <a:pPr marL="91440" indent="0">
              <a:spcAft>
                <a:spcPts val="2400"/>
              </a:spcAft>
              <a:buNone/>
            </a:pPr>
            <a:r>
              <a:rPr lang="en-US" dirty="0" smtClean="0"/>
              <a:t>Sometimes you have to forgo a present pleasure in order to avoid future pain (or lost opportunities for even more pleasure).</a:t>
            </a:r>
          </a:p>
        </p:txBody>
      </p:sp>
      <p:pic>
        <p:nvPicPr>
          <p:cNvPr id="5" name="Content Placeholder 4" descr="heroin3.bmp"/>
          <p:cNvPicPr>
            <a:picLocks noGrp="1" noChangeAspect="1"/>
          </p:cNvPicPr>
          <p:nvPr>
            <p:ph sz="half" idx="2"/>
          </p:nvPr>
        </p:nvPicPr>
        <p:blipFill>
          <a:blip r:embed="rId2" cstate="print"/>
          <a:srcRect t="12632" r="12881" b="6767"/>
          <a:stretch>
            <a:fillRect/>
          </a:stretch>
        </p:blipFill>
        <p:spPr>
          <a:xfrm>
            <a:off x="5334000" y="838200"/>
            <a:ext cx="3671980" cy="51054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entist.gif"/>
          <p:cNvPicPr>
            <a:picLocks noGrp="1" noChangeAspect="1"/>
          </p:cNvPicPr>
          <p:nvPr>
            <p:ph sz="half" idx="1"/>
          </p:nvPr>
        </p:nvPicPr>
        <p:blipFill>
          <a:blip r:embed="rId2" cstate="print"/>
          <a:stretch>
            <a:fillRect/>
          </a:stretch>
        </p:blipFill>
        <p:spPr>
          <a:xfrm>
            <a:off x="228600" y="1219199"/>
            <a:ext cx="4267200" cy="4115478"/>
          </a:xfrm>
        </p:spPr>
      </p:pic>
      <p:sp>
        <p:nvSpPr>
          <p:cNvPr id="5" name="Content Placeholder 4"/>
          <p:cNvSpPr>
            <a:spLocks noGrp="1"/>
          </p:cNvSpPr>
          <p:nvPr>
            <p:ph sz="half" idx="2"/>
          </p:nvPr>
        </p:nvSpPr>
        <p:spPr>
          <a:xfrm>
            <a:off x="4876800" y="1066800"/>
            <a:ext cx="4114800" cy="4602163"/>
          </a:xfrm>
        </p:spPr>
        <p:txBody>
          <a:bodyPr>
            <a:normAutofit fontScale="92500" lnSpcReduction="10000"/>
          </a:bodyPr>
          <a:lstStyle/>
          <a:p>
            <a:pPr marL="91440" indent="0">
              <a:spcAft>
                <a:spcPts val="2400"/>
              </a:spcAft>
              <a:buNone/>
            </a:pPr>
            <a:r>
              <a:rPr lang="en-US" dirty="0"/>
              <a:t>Hedonism says that </a:t>
            </a:r>
            <a:r>
              <a:rPr lang="en-US" u="sng" dirty="0"/>
              <a:t>every</a:t>
            </a:r>
            <a:r>
              <a:rPr lang="en-US" dirty="0"/>
              <a:t> </a:t>
            </a:r>
            <a:r>
              <a:rPr lang="en-US" dirty="0" smtClean="0"/>
              <a:t>pain is absolutely bad.</a:t>
            </a:r>
            <a:endParaRPr lang="en-US" dirty="0"/>
          </a:p>
          <a:p>
            <a:pPr marL="91440" indent="0">
              <a:spcAft>
                <a:spcPts val="2400"/>
              </a:spcAft>
              <a:buNone/>
            </a:pPr>
            <a:r>
              <a:rPr lang="en-US" dirty="0"/>
              <a:t>But that doesn’t mean that every </a:t>
            </a:r>
            <a:r>
              <a:rPr lang="en-US" dirty="0" smtClean="0"/>
              <a:t>pain should be avoided.</a:t>
            </a:r>
          </a:p>
          <a:p>
            <a:pPr marL="91440" indent="0">
              <a:spcAft>
                <a:spcPts val="2400"/>
              </a:spcAft>
              <a:buNone/>
            </a:pPr>
            <a:r>
              <a:rPr lang="en-US" dirty="0" smtClean="0"/>
              <a:t>Sometimes you have to accept pain to get even more pleasure (or, to avoid even greater pain) in the future.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9600"/>
            <a:ext cx="6858000" cy="5516563"/>
          </a:xfrm>
        </p:spPr>
        <p:txBody>
          <a:bodyPr>
            <a:normAutofit/>
          </a:bodyPr>
          <a:lstStyle/>
          <a:p>
            <a:pPr marL="0" indent="0">
              <a:spcAft>
                <a:spcPts val="1800"/>
              </a:spcAft>
              <a:buNone/>
            </a:pPr>
            <a:r>
              <a:rPr lang="en-US" sz="3600" dirty="0" smtClean="0"/>
              <a:t>Hedonists think that pleasure is the </a:t>
            </a:r>
            <a:r>
              <a:rPr lang="en-US" sz="3600" i="1" dirty="0" smtClean="0"/>
              <a:t>only</a:t>
            </a:r>
            <a:r>
              <a:rPr lang="en-US" sz="3600" dirty="0" smtClean="0"/>
              <a:t> thing that is good for its own sake, and that pain is the </a:t>
            </a:r>
            <a:r>
              <a:rPr lang="en-US" sz="3600" i="1" dirty="0" smtClean="0"/>
              <a:t>only</a:t>
            </a:r>
            <a:r>
              <a:rPr lang="en-US" sz="3600" dirty="0" smtClean="0"/>
              <a:t> thing is bad in and of itself.</a:t>
            </a:r>
          </a:p>
          <a:p>
            <a:pPr marL="0" indent="0">
              <a:spcAft>
                <a:spcPts val="1800"/>
              </a:spcAft>
              <a:buNone/>
            </a:pPr>
            <a:r>
              <a:rPr lang="en-US" sz="3600" dirty="0" smtClean="0"/>
              <a:t>What do </a:t>
            </a:r>
            <a:r>
              <a:rPr lang="en-US" sz="3600" i="1" dirty="0" smtClean="0"/>
              <a:t>you</a:t>
            </a:r>
            <a:r>
              <a:rPr lang="en-US" sz="3600" dirty="0" smtClean="0"/>
              <a:t> think?</a:t>
            </a:r>
          </a:p>
        </p:txBody>
      </p:sp>
    </p:spTree>
    <p:extLst>
      <p:ext uri="{BB962C8B-B14F-4D97-AF65-F5344CB8AC3E}">
        <p14:creationId xmlns:p14="http://schemas.microsoft.com/office/powerpoint/2010/main" val="1426757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229600" cy="1600200"/>
          </a:xfrm>
        </p:spPr>
        <p:txBody>
          <a:bodyPr>
            <a:normAutofit/>
          </a:bodyPr>
          <a:lstStyle/>
          <a:p>
            <a:pPr marL="0" indent="0" algn="ctr">
              <a:spcAft>
                <a:spcPts val="1800"/>
              </a:spcAft>
              <a:buNone/>
            </a:pPr>
            <a:r>
              <a:rPr lang="en-US" sz="6000" dirty="0" smtClean="0"/>
              <a:t>Are </a:t>
            </a:r>
            <a:r>
              <a:rPr lang="en-US" sz="6000" i="1" dirty="0" smtClean="0"/>
              <a:t>you </a:t>
            </a:r>
            <a:r>
              <a:rPr lang="en-US" sz="6000" dirty="0" smtClean="0"/>
              <a:t>a hedonist?</a:t>
            </a:r>
          </a:p>
        </p:txBody>
      </p:sp>
    </p:spTree>
    <p:extLst>
      <p:ext uri="{BB962C8B-B14F-4D97-AF65-F5344CB8AC3E}">
        <p14:creationId xmlns:p14="http://schemas.microsoft.com/office/powerpoint/2010/main" val="17575428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Arguments against hedonism</a:t>
            </a:r>
            <a:endParaRPr lang="en-US"/>
          </a:p>
        </p:txBody>
      </p:sp>
      <p:sp>
        <p:nvSpPr>
          <p:cNvPr id="3" name="Content Placeholder 2"/>
          <p:cNvSpPr>
            <a:spLocks noGrp="1"/>
          </p:cNvSpPr>
          <p:nvPr>
            <p:ph type="body" idx="1"/>
          </p:nvPr>
        </p:nvSpPr>
        <p:spPr/>
        <p:txBody>
          <a:bodyPr>
            <a:normAutofit/>
          </a:bodyPr>
          <a:lstStyle/>
          <a:p>
            <a:pPr>
              <a:buNone/>
            </a:pPr>
            <a:endParaRPr lang="en-US" smtClean="0"/>
          </a:p>
          <a:p>
            <a:pPr>
              <a:buNone/>
            </a:pPr>
            <a:endParaRPr 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65760" indent="0">
              <a:spcAft>
                <a:spcPts val="1200"/>
              </a:spcAft>
              <a:buNone/>
            </a:pPr>
            <a:r>
              <a:rPr lang="en-US" dirty="0" smtClean="0"/>
              <a:t>Today we consider four arguments </a:t>
            </a:r>
            <a:r>
              <a:rPr lang="en-US" u="sng" dirty="0" smtClean="0"/>
              <a:t>against</a:t>
            </a:r>
            <a:r>
              <a:rPr lang="en-US" dirty="0" smtClean="0"/>
              <a:t> hedonism:</a:t>
            </a:r>
          </a:p>
          <a:p>
            <a:pPr marL="548640" indent="0">
              <a:spcAft>
                <a:spcPts val="600"/>
              </a:spcAft>
              <a:buNone/>
            </a:pPr>
            <a:r>
              <a:rPr lang="en-US" dirty="0" smtClean="0"/>
              <a:t>1. The “oyster” argument</a:t>
            </a:r>
          </a:p>
          <a:p>
            <a:pPr marL="548640" indent="0">
              <a:spcAft>
                <a:spcPts val="600"/>
              </a:spcAft>
              <a:buNone/>
            </a:pPr>
            <a:r>
              <a:rPr lang="en-US" dirty="0" smtClean="0"/>
              <a:t>2. The “barely worth living” argument</a:t>
            </a:r>
          </a:p>
          <a:p>
            <a:pPr marL="548640" indent="0">
              <a:spcAft>
                <a:spcPts val="600"/>
              </a:spcAft>
              <a:buNone/>
            </a:pPr>
            <a:r>
              <a:rPr lang="en-US" dirty="0" smtClean="0"/>
              <a:t>3. The “experience machine” argument</a:t>
            </a:r>
          </a:p>
          <a:p>
            <a:pPr marL="548640" indent="0">
              <a:spcAft>
                <a:spcPts val="600"/>
              </a:spcAft>
              <a:buNone/>
            </a:pPr>
            <a:r>
              <a:rPr lang="en-US" dirty="0" smtClean="0"/>
              <a:t>4. The argument from beauty</a:t>
            </a:r>
          </a:p>
          <a:p>
            <a:pPr marL="365760" indent="0">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143000"/>
          </a:xfrm>
        </p:spPr>
        <p:txBody>
          <a:bodyPr>
            <a:normAutofit/>
          </a:bodyPr>
          <a:lstStyle/>
          <a:p>
            <a:r>
              <a:rPr lang="en-US" sz="6000" b="1" dirty="0" smtClean="0">
                <a:ln w="25400">
                  <a:noFill/>
                </a:ln>
              </a:rPr>
              <a:t>Haydn vs. the Oyster</a:t>
            </a:r>
            <a:endParaRPr lang="en-US" sz="6000" b="1" dirty="0">
              <a:ln w="25400">
                <a:noFill/>
              </a:ln>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143000"/>
          </a:xfrm>
        </p:spPr>
        <p:txBody>
          <a:bodyPr>
            <a:normAutofit/>
          </a:bodyPr>
          <a:lstStyle/>
          <a:p>
            <a:r>
              <a:rPr lang="en-US" sz="6000" b="1" dirty="0" smtClean="0">
                <a:ln w="25400">
                  <a:noFill/>
                </a:ln>
              </a:rPr>
              <a:t>Haydn vs. the Oyster</a:t>
            </a:r>
            <a:endParaRPr lang="en-US" sz="6000" b="1" dirty="0">
              <a:ln w="25400">
                <a:noFill/>
              </a:ln>
            </a:endParaRPr>
          </a:p>
        </p:txBody>
      </p:sp>
    </p:spTree>
    <p:extLst>
      <p:ext uri="{BB962C8B-B14F-4D97-AF65-F5344CB8AC3E}">
        <p14:creationId xmlns:p14="http://schemas.microsoft.com/office/powerpoint/2010/main" val="726858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aydn.jpg"/>
          <p:cNvPicPr>
            <a:picLocks noGrp="1" noChangeAspect="1"/>
          </p:cNvPicPr>
          <p:nvPr>
            <p:ph sz="half" idx="1"/>
          </p:nvPr>
        </p:nvPicPr>
        <p:blipFill>
          <a:blip r:embed="rId2" cstate="print"/>
          <a:srcRect b="2004"/>
          <a:stretch>
            <a:fillRect/>
          </a:stretch>
        </p:blipFill>
        <p:spPr>
          <a:xfrm>
            <a:off x="838200" y="1676400"/>
            <a:ext cx="3581305" cy="4435290"/>
          </a:xfrm>
          <a:effectLst>
            <a:outerShdw blurRad="50800" dist="50800" dir="5400000" algn="ctr" rotWithShape="0">
              <a:schemeClr val="bg1">
                <a:lumMod val="50000"/>
              </a:schemeClr>
            </a:outerShdw>
          </a:effectLst>
        </p:spPr>
      </p:pic>
      <p:sp>
        <p:nvSpPr>
          <p:cNvPr id="7" name="TextBox 6"/>
          <p:cNvSpPr txBox="1"/>
          <p:nvPr/>
        </p:nvSpPr>
        <p:spPr>
          <a:xfrm>
            <a:off x="914400" y="6172200"/>
            <a:ext cx="3429000" cy="381000"/>
          </a:xfrm>
          <a:prstGeom prst="rect">
            <a:avLst/>
          </a:prstGeom>
          <a:noFill/>
        </p:spPr>
        <p:txBody>
          <a:bodyPr wrap="square" rtlCol="0">
            <a:spAutoFit/>
          </a:bodyPr>
          <a:lstStyle/>
          <a:p>
            <a:pPr algn="ctr"/>
            <a:r>
              <a:rPr lang="en-US" b="1" smtClean="0"/>
              <a:t>Franz Josef Haydn (1732-1809)</a:t>
            </a:r>
            <a:endParaRPr lang="en-US" b="1"/>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aydn.jpg"/>
          <p:cNvPicPr>
            <a:picLocks noGrp="1" noChangeAspect="1"/>
          </p:cNvPicPr>
          <p:nvPr>
            <p:ph sz="half" idx="1"/>
          </p:nvPr>
        </p:nvPicPr>
        <p:blipFill>
          <a:blip r:embed="rId2" cstate="print"/>
          <a:srcRect b="2004"/>
          <a:stretch>
            <a:fillRect/>
          </a:stretch>
        </p:blipFill>
        <p:spPr>
          <a:xfrm>
            <a:off x="838200" y="1676400"/>
            <a:ext cx="3581305" cy="4435290"/>
          </a:xfrm>
          <a:effectLst>
            <a:outerShdw blurRad="50800" dist="50800" dir="5400000" algn="ctr" rotWithShape="0">
              <a:schemeClr val="bg1">
                <a:lumMod val="50000"/>
              </a:schemeClr>
            </a:outerShdw>
          </a:effectLst>
        </p:spPr>
      </p:pic>
      <p:pic>
        <p:nvPicPr>
          <p:cNvPr id="8" name="Content Placeholder 7" descr="oyster.bmp"/>
          <p:cNvPicPr>
            <a:picLocks noGrp="1" noChangeAspect="1"/>
          </p:cNvPicPr>
          <p:nvPr>
            <p:ph sz="half" idx="2"/>
          </p:nvPr>
        </p:nvPicPr>
        <p:blipFill>
          <a:blip r:embed="rId3" cstate="print"/>
          <a:srcRect l="11520" t="24960" r="8960" b="13440"/>
          <a:stretch>
            <a:fillRect/>
          </a:stretch>
        </p:blipFill>
        <p:spPr>
          <a:xfrm rot="5400000">
            <a:off x="4549283" y="2689718"/>
            <a:ext cx="4191001" cy="2164367"/>
          </a:xfrm>
        </p:spPr>
      </p:pic>
      <p:sp>
        <p:nvSpPr>
          <p:cNvPr id="7" name="TextBox 6"/>
          <p:cNvSpPr txBox="1"/>
          <p:nvPr/>
        </p:nvSpPr>
        <p:spPr>
          <a:xfrm>
            <a:off x="914400" y="6172200"/>
            <a:ext cx="3429000" cy="381000"/>
          </a:xfrm>
          <a:prstGeom prst="rect">
            <a:avLst/>
          </a:prstGeom>
          <a:noFill/>
        </p:spPr>
        <p:txBody>
          <a:bodyPr wrap="square" rtlCol="0">
            <a:spAutoFit/>
          </a:bodyPr>
          <a:lstStyle/>
          <a:p>
            <a:pPr algn="ctr"/>
            <a:r>
              <a:rPr lang="en-US" b="1" smtClean="0"/>
              <a:t>Franz Josef Haydn (1732-1809)</a:t>
            </a:r>
            <a:endParaRPr lang="en-US" b="1"/>
          </a:p>
        </p:txBody>
      </p:sp>
      <p:sp>
        <p:nvSpPr>
          <p:cNvPr id="9" name="TextBox 8"/>
          <p:cNvSpPr txBox="1"/>
          <p:nvPr/>
        </p:nvSpPr>
        <p:spPr>
          <a:xfrm>
            <a:off x="5257800" y="6172200"/>
            <a:ext cx="2743200" cy="381000"/>
          </a:xfrm>
          <a:prstGeom prst="rect">
            <a:avLst/>
          </a:prstGeom>
          <a:noFill/>
        </p:spPr>
        <p:txBody>
          <a:bodyPr wrap="square" rtlCol="0">
            <a:spAutoFit/>
          </a:bodyPr>
          <a:lstStyle/>
          <a:p>
            <a:pPr algn="ctr"/>
            <a:r>
              <a:rPr lang="en-US" b="1" smtClean="0"/>
              <a:t>Oyster (1732-      )</a:t>
            </a:r>
            <a:endParaRPr lang="en-US" b="1"/>
          </a:p>
        </p:txBody>
      </p:sp>
      <p:sp>
        <p:nvSpPr>
          <p:cNvPr id="10" name="TextBox 9"/>
          <p:cNvSpPr txBox="1"/>
          <p:nvPr/>
        </p:nvSpPr>
        <p:spPr>
          <a:xfrm>
            <a:off x="7010400" y="6096000"/>
            <a:ext cx="457200" cy="523220"/>
          </a:xfrm>
          <a:prstGeom prst="rect">
            <a:avLst/>
          </a:prstGeom>
          <a:noFill/>
        </p:spPr>
        <p:txBody>
          <a:bodyPr wrap="square" rtlCol="0">
            <a:spAutoFit/>
          </a:bodyPr>
          <a:lstStyle/>
          <a:p>
            <a:pPr algn="ctr"/>
            <a:r>
              <a:rPr lang="en-US" sz="2800" smtClean="0">
                <a:latin typeface="Calibri"/>
              </a:rPr>
              <a:t>∞</a:t>
            </a:r>
            <a:endParaRPr lang="en-US" sz="28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Moral philosophy overview</a:t>
            </a:r>
            <a:endParaRPr lang="en-US" dirty="0"/>
          </a:p>
        </p:txBody>
      </p:sp>
      <p:sp>
        <p:nvSpPr>
          <p:cNvPr id="3" name="Content Placeholder 2"/>
          <p:cNvSpPr>
            <a:spLocks noGrp="1"/>
          </p:cNvSpPr>
          <p:nvPr>
            <p:ph type="body" idx="1"/>
          </p:nvPr>
        </p:nvSpPr>
        <p:spPr/>
        <p:txBody>
          <a:bodyPr>
            <a:normAutofit fontScale="92500" lnSpcReduction="20000"/>
          </a:bodyPr>
          <a:lstStyle/>
          <a:p>
            <a:pPr marL="182880" indent="0">
              <a:spcAft>
                <a:spcPts val="1200"/>
              </a:spcAft>
              <a:buNone/>
            </a:pPr>
            <a:r>
              <a:rPr lang="en-US" dirty="0" smtClean="0">
                <a:solidFill>
                  <a:schemeClr val="bg1"/>
                </a:solidFill>
              </a:rPr>
              <a:t>Moral philosophy is the study of norms and values. It centers on two main questions:</a:t>
            </a:r>
          </a:p>
          <a:p>
            <a:pPr marL="697230" indent="-514350">
              <a:spcAft>
                <a:spcPts val="1200"/>
              </a:spcAft>
              <a:buFont typeface="+mj-lt"/>
              <a:buAutoNum type="arabicPeriod"/>
            </a:pPr>
            <a:r>
              <a:rPr lang="en-US" dirty="0" smtClean="0">
                <a:solidFill>
                  <a:schemeClr val="bg1"/>
                </a:solidFill>
              </a:rPr>
              <a:t>What is good for its own sake?</a:t>
            </a:r>
          </a:p>
          <a:p>
            <a:pPr marL="697230" indent="-514350">
              <a:buFont typeface="+mj-lt"/>
              <a:buAutoNum type="arabicPeriod"/>
            </a:pPr>
            <a:r>
              <a:rPr lang="en-US" dirty="0" smtClean="0">
                <a:solidFill>
                  <a:schemeClr val="bg1"/>
                </a:solidFill>
              </a:rPr>
              <a:t>What may we do in our pursuit of what is good for its own sake?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Which life do you choose?</a:t>
            </a:r>
            <a:endParaRPr lang="en-US"/>
          </a:p>
        </p:txBody>
      </p:sp>
      <p:pic>
        <p:nvPicPr>
          <p:cNvPr id="6" name="Content Placeholder 5" descr="haydn.jpg"/>
          <p:cNvPicPr>
            <a:picLocks noGrp="1" noChangeAspect="1"/>
          </p:cNvPicPr>
          <p:nvPr>
            <p:ph sz="half" idx="1"/>
          </p:nvPr>
        </p:nvPicPr>
        <p:blipFill>
          <a:blip r:embed="rId2" cstate="print"/>
          <a:srcRect b="2004"/>
          <a:stretch>
            <a:fillRect/>
          </a:stretch>
        </p:blipFill>
        <p:spPr>
          <a:xfrm>
            <a:off x="838200" y="1676400"/>
            <a:ext cx="3581305" cy="4435290"/>
          </a:xfrm>
          <a:effectLst>
            <a:outerShdw blurRad="50800" dist="50800" dir="5400000" algn="ctr" rotWithShape="0">
              <a:schemeClr val="bg1">
                <a:lumMod val="50000"/>
              </a:schemeClr>
            </a:outerShdw>
          </a:effectLst>
        </p:spPr>
      </p:pic>
      <p:sp>
        <p:nvSpPr>
          <p:cNvPr id="7" name="TextBox 6"/>
          <p:cNvSpPr txBox="1"/>
          <p:nvPr/>
        </p:nvSpPr>
        <p:spPr>
          <a:xfrm>
            <a:off x="914400" y="6172200"/>
            <a:ext cx="3429000" cy="381000"/>
          </a:xfrm>
          <a:prstGeom prst="rect">
            <a:avLst/>
          </a:prstGeom>
          <a:noFill/>
        </p:spPr>
        <p:txBody>
          <a:bodyPr wrap="square" rtlCol="0">
            <a:spAutoFit/>
          </a:bodyPr>
          <a:lstStyle/>
          <a:p>
            <a:pPr algn="ctr"/>
            <a:r>
              <a:rPr lang="en-US" b="1" smtClean="0"/>
              <a:t>Franz Josef Haydn (1732-1809)</a:t>
            </a:r>
            <a:endParaRPr lang="en-US" b="1"/>
          </a:p>
        </p:txBody>
      </p:sp>
      <p:sp>
        <p:nvSpPr>
          <p:cNvPr id="9" name="TextBox 8"/>
          <p:cNvSpPr txBox="1"/>
          <p:nvPr/>
        </p:nvSpPr>
        <p:spPr>
          <a:xfrm>
            <a:off x="5257800" y="6172200"/>
            <a:ext cx="2743200" cy="381000"/>
          </a:xfrm>
          <a:prstGeom prst="rect">
            <a:avLst/>
          </a:prstGeom>
          <a:noFill/>
        </p:spPr>
        <p:txBody>
          <a:bodyPr wrap="square" rtlCol="0">
            <a:spAutoFit/>
          </a:bodyPr>
          <a:lstStyle/>
          <a:p>
            <a:pPr algn="ctr"/>
            <a:r>
              <a:rPr lang="en-US" b="1" smtClean="0"/>
              <a:t>Oyster (1732-      )</a:t>
            </a:r>
            <a:endParaRPr lang="en-US" b="1"/>
          </a:p>
        </p:txBody>
      </p:sp>
      <p:sp>
        <p:nvSpPr>
          <p:cNvPr id="10" name="TextBox 9"/>
          <p:cNvSpPr txBox="1"/>
          <p:nvPr/>
        </p:nvSpPr>
        <p:spPr>
          <a:xfrm>
            <a:off x="7010400" y="6096000"/>
            <a:ext cx="457200" cy="523220"/>
          </a:xfrm>
          <a:prstGeom prst="rect">
            <a:avLst/>
          </a:prstGeom>
          <a:noFill/>
        </p:spPr>
        <p:txBody>
          <a:bodyPr wrap="square" rtlCol="0">
            <a:spAutoFit/>
          </a:bodyPr>
          <a:lstStyle/>
          <a:p>
            <a:pPr algn="ctr"/>
            <a:r>
              <a:rPr lang="en-US" sz="2800" smtClean="0">
                <a:latin typeface="Calibri"/>
              </a:rPr>
              <a:t>∞</a:t>
            </a:r>
            <a:endParaRPr lang="en-US" sz="2800"/>
          </a:p>
        </p:txBody>
      </p:sp>
      <p:pic>
        <p:nvPicPr>
          <p:cNvPr id="12" name="Content Placeholder 7" descr="oyster.bmp"/>
          <p:cNvPicPr>
            <a:picLocks noChangeAspect="1"/>
          </p:cNvPicPr>
          <p:nvPr/>
        </p:nvPicPr>
        <p:blipFill>
          <a:blip r:embed="rId3" cstate="print"/>
          <a:srcRect l="11520" t="24960" r="8960" b="13440"/>
          <a:stretch>
            <a:fillRect/>
          </a:stretch>
        </p:blipFill>
        <p:spPr>
          <a:xfrm rot="5400000">
            <a:off x="4549283" y="2689718"/>
            <a:ext cx="4191001" cy="216436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yster.bmp"/>
          <p:cNvPicPr>
            <a:picLocks noChangeAspect="1"/>
          </p:cNvPicPr>
          <p:nvPr/>
        </p:nvPicPr>
        <p:blipFill>
          <a:blip r:embed="rId3" cstate="print"/>
          <a:srcRect l="11733" t="24960" r="8800" b="13199"/>
          <a:stretch>
            <a:fillRect/>
          </a:stretch>
        </p:blipFill>
        <p:spPr>
          <a:xfrm>
            <a:off x="1066798" y="1600200"/>
            <a:ext cx="7010401" cy="363695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aydn.jpg"/>
          <p:cNvPicPr>
            <a:picLocks noGrp="1" noChangeAspect="1"/>
          </p:cNvPicPr>
          <p:nvPr>
            <p:ph sz="half" idx="1"/>
          </p:nvPr>
        </p:nvPicPr>
        <p:blipFill>
          <a:blip r:embed="rId2" cstate="print"/>
          <a:srcRect b="2004"/>
          <a:stretch>
            <a:fillRect/>
          </a:stretch>
        </p:blipFill>
        <p:spPr>
          <a:xfrm>
            <a:off x="1054769" y="968947"/>
            <a:ext cx="3581305" cy="4435290"/>
          </a:xfrm>
          <a:effectLst>
            <a:outerShdw blurRad="50800" dist="50800" dir="5400000" algn="ctr" rotWithShape="0">
              <a:schemeClr val="bg1">
                <a:lumMod val="50000"/>
              </a:schemeClr>
            </a:outerShdw>
          </a:effectLst>
        </p:spPr>
      </p:pic>
      <p:sp>
        <p:nvSpPr>
          <p:cNvPr id="7" name="TextBox 6"/>
          <p:cNvSpPr txBox="1"/>
          <p:nvPr/>
        </p:nvSpPr>
        <p:spPr>
          <a:xfrm>
            <a:off x="1130969" y="5464747"/>
            <a:ext cx="3429000" cy="381000"/>
          </a:xfrm>
          <a:prstGeom prst="rect">
            <a:avLst/>
          </a:prstGeom>
          <a:noFill/>
        </p:spPr>
        <p:txBody>
          <a:bodyPr wrap="square" rtlCol="0">
            <a:spAutoFit/>
          </a:bodyPr>
          <a:lstStyle/>
          <a:p>
            <a:pPr algn="ctr"/>
            <a:r>
              <a:rPr lang="en-US" b="1" smtClean="0"/>
              <a:t>Franz Josef Haydn (1732-1809)</a:t>
            </a:r>
            <a:endParaRPr lang="en-US" b="1"/>
          </a:p>
        </p:txBody>
      </p:sp>
      <p:sp>
        <p:nvSpPr>
          <p:cNvPr id="9" name="TextBox 8"/>
          <p:cNvSpPr txBox="1"/>
          <p:nvPr/>
        </p:nvSpPr>
        <p:spPr>
          <a:xfrm>
            <a:off x="5474369" y="5464747"/>
            <a:ext cx="2743200" cy="381000"/>
          </a:xfrm>
          <a:prstGeom prst="rect">
            <a:avLst/>
          </a:prstGeom>
          <a:noFill/>
        </p:spPr>
        <p:txBody>
          <a:bodyPr wrap="square" rtlCol="0">
            <a:spAutoFit/>
          </a:bodyPr>
          <a:lstStyle/>
          <a:p>
            <a:pPr algn="ctr"/>
            <a:r>
              <a:rPr lang="en-US" b="1" smtClean="0"/>
              <a:t>Oyster (1732-      )</a:t>
            </a:r>
            <a:endParaRPr lang="en-US" b="1"/>
          </a:p>
        </p:txBody>
      </p:sp>
      <p:sp>
        <p:nvSpPr>
          <p:cNvPr id="10" name="TextBox 9"/>
          <p:cNvSpPr txBox="1"/>
          <p:nvPr/>
        </p:nvSpPr>
        <p:spPr>
          <a:xfrm>
            <a:off x="7219749" y="5393637"/>
            <a:ext cx="457200" cy="523220"/>
          </a:xfrm>
          <a:prstGeom prst="rect">
            <a:avLst/>
          </a:prstGeom>
          <a:noFill/>
        </p:spPr>
        <p:txBody>
          <a:bodyPr wrap="square" rtlCol="0">
            <a:spAutoFit/>
          </a:bodyPr>
          <a:lstStyle/>
          <a:p>
            <a:pPr algn="ctr"/>
            <a:r>
              <a:rPr lang="en-US" sz="2800" dirty="0" smtClean="0">
                <a:latin typeface="Calibri"/>
              </a:rPr>
              <a:t>∞</a:t>
            </a:r>
            <a:endParaRPr lang="en-US" sz="2800" dirty="0"/>
          </a:p>
        </p:txBody>
      </p:sp>
      <p:pic>
        <p:nvPicPr>
          <p:cNvPr id="12" name="Content Placeholder 7" descr="oyster.bmp"/>
          <p:cNvPicPr>
            <a:picLocks noChangeAspect="1"/>
          </p:cNvPicPr>
          <p:nvPr/>
        </p:nvPicPr>
        <p:blipFill>
          <a:blip r:embed="rId3" cstate="print"/>
          <a:srcRect l="11520" t="24960" r="8960" b="13440"/>
          <a:stretch>
            <a:fillRect/>
          </a:stretch>
        </p:blipFill>
        <p:spPr>
          <a:xfrm rot="5400000">
            <a:off x="4765852" y="1982265"/>
            <a:ext cx="4191001" cy="216436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mtClean="0"/>
              <a:t>How can a hedonist respond to this?</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#1: Incommensurable pleasures</a:t>
            </a:r>
            <a:endParaRPr lang="en-US" sz="3600" b="1"/>
          </a:p>
        </p:txBody>
      </p:sp>
      <p:sp>
        <p:nvSpPr>
          <p:cNvPr id="3" name="Content Placeholder 2"/>
          <p:cNvSpPr>
            <a:spLocks noGrp="1"/>
          </p:cNvSpPr>
          <p:nvPr>
            <p:ph idx="1"/>
          </p:nvPr>
        </p:nvSpPr>
        <p:spPr/>
        <p:txBody>
          <a:bodyPr>
            <a:noAutofit/>
          </a:bodyPr>
          <a:lstStyle/>
          <a:p>
            <a:pPr marL="91440" indent="0">
              <a:buNone/>
            </a:pPr>
            <a:r>
              <a:rPr lang="en-US" sz="2600" smtClean="0">
                <a:solidFill>
                  <a:schemeClr val="bg1"/>
                </a:solidFill>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#1: Incommensurable pleasures</a:t>
            </a:r>
            <a:endParaRPr lang="en-US" sz="3600"/>
          </a:p>
        </p:txBody>
      </p:sp>
      <p:sp>
        <p:nvSpPr>
          <p:cNvPr id="3" name="Content Placeholder 2"/>
          <p:cNvSpPr>
            <a:spLocks noGrp="1"/>
          </p:cNvSpPr>
          <p:nvPr>
            <p:ph idx="1"/>
          </p:nvPr>
        </p:nvSpPr>
        <p:spPr/>
        <p:txBody>
          <a:bodyPr>
            <a:noAutofit/>
          </a:bodyPr>
          <a:lstStyle/>
          <a:p>
            <a:pPr marL="91440" indent="0">
              <a:spcAft>
                <a:spcPts val="1200"/>
              </a:spcAft>
              <a:buNone/>
            </a:pPr>
            <a:r>
              <a:rPr lang="en-US" i="1" smtClean="0"/>
              <a:t>Haydn’s pleasures are </a:t>
            </a:r>
            <a:r>
              <a:rPr lang="en-US" i="1" u="sng" smtClean="0"/>
              <a:t>incommensurable</a:t>
            </a:r>
            <a:r>
              <a:rPr lang="en-US" i="1" smtClean="0"/>
              <a:t> with the oyster’s: they are so unlike that it is impossible to compare them in terms of a common measure.</a:t>
            </a:r>
          </a:p>
          <a:p>
            <a:pPr marL="91440" indent="0">
              <a:spcAft>
                <a:spcPts val="1200"/>
              </a:spcAft>
              <a:buNone/>
            </a:pPr>
            <a:r>
              <a:rPr lang="en-US" smtClean="0">
                <a:solidFill>
                  <a:schemeClr val="bg1"/>
                </a:solidFill>
              </a:rPr>
              <a:t>But what about the drunk bather?</a:t>
            </a:r>
          </a:p>
          <a:p>
            <a:pPr marL="91440" indent="0">
              <a:spcAft>
                <a:spcPts val="1200"/>
              </a:spcAft>
              <a:buNone/>
            </a:pPr>
            <a:r>
              <a:rPr lang="en-US" smtClean="0">
                <a:solidFill>
                  <a:schemeClr val="bg1"/>
                </a:solidFill>
              </a:rPr>
              <a:t>And anyway, if the pleasures are incommensur-able, doesn’t the hedonist have to say it’s a coin toss which life you should choose?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#1: Incommensurable pleasures</a:t>
            </a:r>
            <a:endParaRPr lang="en-US" sz="3600"/>
          </a:p>
        </p:txBody>
      </p:sp>
      <p:sp>
        <p:nvSpPr>
          <p:cNvPr id="3" name="Content Placeholder 2"/>
          <p:cNvSpPr>
            <a:spLocks noGrp="1"/>
          </p:cNvSpPr>
          <p:nvPr>
            <p:ph idx="1"/>
          </p:nvPr>
        </p:nvSpPr>
        <p:spPr/>
        <p:txBody>
          <a:bodyPr>
            <a:noAutofit/>
          </a:bodyPr>
          <a:lstStyle/>
          <a:p>
            <a:pPr marL="91440" indent="0">
              <a:spcAft>
                <a:spcPts val="1200"/>
              </a:spcAft>
              <a:buNone/>
            </a:pPr>
            <a:r>
              <a:rPr lang="en-US" i="1" smtClean="0"/>
              <a:t>Haydn’s pleasures are </a:t>
            </a:r>
            <a:r>
              <a:rPr lang="en-US" i="1" u="sng" smtClean="0"/>
              <a:t>incommensurable</a:t>
            </a:r>
            <a:r>
              <a:rPr lang="en-US" i="1" smtClean="0"/>
              <a:t> with the oyster’s: they are so unlike that it is impossible to compare them in terms of a common measure.</a:t>
            </a:r>
          </a:p>
          <a:p>
            <a:pPr marL="91440" indent="0">
              <a:spcAft>
                <a:spcPts val="1200"/>
              </a:spcAft>
              <a:buNone/>
            </a:pPr>
            <a:r>
              <a:rPr lang="en-US" smtClean="0"/>
              <a:t>But what about the drunk bather?</a:t>
            </a:r>
          </a:p>
          <a:p>
            <a:pPr marL="91440" indent="0">
              <a:spcAft>
                <a:spcPts val="1200"/>
              </a:spcAft>
              <a:buNone/>
            </a:pPr>
            <a:r>
              <a:rPr lang="en-US" smtClean="0">
                <a:solidFill>
                  <a:schemeClr val="bg1"/>
                </a:solidFill>
              </a:rPr>
              <a:t>And anyway, if the pleasures are incommensur-able, doesn’t the hedonist have to say it’s a coin toss which life you should choose?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#1: Incommensurable pleasures</a:t>
            </a:r>
            <a:endParaRPr lang="en-US" sz="3600"/>
          </a:p>
        </p:txBody>
      </p:sp>
      <p:sp>
        <p:nvSpPr>
          <p:cNvPr id="3" name="Content Placeholder 2"/>
          <p:cNvSpPr>
            <a:spLocks noGrp="1"/>
          </p:cNvSpPr>
          <p:nvPr>
            <p:ph idx="1"/>
          </p:nvPr>
        </p:nvSpPr>
        <p:spPr/>
        <p:txBody>
          <a:bodyPr>
            <a:noAutofit/>
          </a:bodyPr>
          <a:lstStyle/>
          <a:p>
            <a:pPr marL="91440" indent="0">
              <a:spcAft>
                <a:spcPts val="1200"/>
              </a:spcAft>
              <a:buNone/>
            </a:pPr>
            <a:r>
              <a:rPr lang="en-US" i="1" smtClean="0"/>
              <a:t>Haydn’s pleasures are </a:t>
            </a:r>
            <a:r>
              <a:rPr lang="en-US" i="1" u="sng" smtClean="0"/>
              <a:t>incommensurable</a:t>
            </a:r>
            <a:r>
              <a:rPr lang="en-US" i="1" smtClean="0"/>
              <a:t> with the oyster’s: they are so unlike that it is impossible to compare them in terms of a common measure.</a:t>
            </a:r>
          </a:p>
          <a:p>
            <a:pPr marL="91440" indent="0">
              <a:spcAft>
                <a:spcPts val="1200"/>
              </a:spcAft>
              <a:buNone/>
            </a:pPr>
            <a:r>
              <a:rPr lang="en-US" smtClean="0"/>
              <a:t>But what about the drunk bather?</a:t>
            </a:r>
          </a:p>
          <a:p>
            <a:pPr marL="91440" indent="0">
              <a:spcAft>
                <a:spcPts val="1200"/>
              </a:spcAft>
              <a:buNone/>
            </a:pPr>
            <a:r>
              <a:rPr lang="en-US" smtClean="0"/>
              <a:t>And anyway, if the pleasures are incommensur-able, doesn’t the hedonist have to say it’s a coin toss which life you should choose?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#2: Average vs. total pleasure</a:t>
            </a:r>
            <a:endParaRPr lang="en-US" sz="3600" b="1"/>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Norms and Value</a:t>
            </a:r>
            <a:endParaRPr lang="en-US" dirty="0"/>
          </a:p>
        </p:txBody>
      </p:sp>
      <p:sp>
        <p:nvSpPr>
          <p:cNvPr id="3" name="Content Placeholder 2"/>
          <p:cNvSpPr>
            <a:spLocks noGrp="1"/>
          </p:cNvSpPr>
          <p:nvPr>
            <p:ph idx="1"/>
          </p:nvPr>
        </p:nvSpPr>
        <p:spPr/>
        <p:txBody>
          <a:bodyPr/>
          <a:lstStyle/>
          <a:p>
            <a:pPr marL="182880" indent="0">
              <a:spcAft>
                <a:spcPts val="1200"/>
              </a:spcAft>
              <a:buNone/>
            </a:pPr>
            <a:r>
              <a:rPr lang="en-US" dirty="0" smtClean="0"/>
              <a:t>Moral philosophy is the study of value and norms. It centers on two main questions:</a:t>
            </a:r>
          </a:p>
          <a:p>
            <a:pPr marL="697230" indent="-514350">
              <a:spcAft>
                <a:spcPts val="1200"/>
              </a:spcAft>
              <a:buFont typeface="+mj-lt"/>
              <a:buAutoNum type="arabicPeriod"/>
            </a:pPr>
            <a:r>
              <a:rPr lang="en-US" dirty="0" smtClean="0"/>
              <a:t>What is good for its own sake? (A question of </a:t>
            </a:r>
            <a:r>
              <a:rPr lang="en-US" b="1" dirty="0" smtClean="0"/>
              <a:t>value</a:t>
            </a:r>
            <a:r>
              <a:rPr lang="en-US" dirty="0" smtClean="0"/>
              <a:t>: good vs. bad.)</a:t>
            </a:r>
          </a:p>
          <a:p>
            <a:pPr marL="697230" indent="-514350">
              <a:buFont typeface="+mj-lt"/>
              <a:buAutoNum type="arabicPeriod"/>
            </a:pPr>
            <a:r>
              <a:rPr lang="en-US" dirty="0" smtClean="0"/>
              <a:t>How should I act? (A question of </a:t>
            </a:r>
            <a:r>
              <a:rPr lang="en-US" b="1" dirty="0" smtClean="0"/>
              <a:t>norms</a:t>
            </a:r>
            <a:r>
              <a:rPr lang="en-US" dirty="0" smtClean="0"/>
              <a:t>: right vs. wrong.)</a:t>
            </a:r>
            <a:endParaRPr lang="en-US" i="1" dirty="0" smtClean="0"/>
          </a:p>
        </p:txBody>
      </p:sp>
    </p:spTree>
    <p:extLst>
      <p:ext uri="{BB962C8B-B14F-4D97-AF65-F5344CB8AC3E}">
        <p14:creationId xmlns:p14="http://schemas.microsoft.com/office/powerpoint/2010/main" val="975196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#2: Average vs. total pleasure</a:t>
            </a:r>
            <a:endParaRPr lang="en-US" sz="3600"/>
          </a:p>
        </p:txBody>
      </p:sp>
      <p:sp>
        <p:nvSpPr>
          <p:cNvPr id="3" name="Content Placeholder 2"/>
          <p:cNvSpPr>
            <a:spLocks noGrp="1"/>
          </p:cNvSpPr>
          <p:nvPr>
            <p:ph idx="1"/>
          </p:nvPr>
        </p:nvSpPr>
        <p:spPr/>
        <p:txBody>
          <a:bodyPr>
            <a:noAutofit/>
          </a:bodyPr>
          <a:lstStyle/>
          <a:p>
            <a:pPr marL="91440" indent="0">
              <a:spcAft>
                <a:spcPts val="1200"/>
              </a:spcAft>
              <a:buNone/>
            </a:pPr>
            <a:r>
              <a:rPr lang="en-US" i="1" smtClean="0"/>
              <a:t>The important thing is not the </a:t>
            </a:r>
            <a:r>
              <a:rPr lang="en-US" i="1" u="sng" smtClean="0"/>
              <a:t>total quantity</a:t>
            </a:r>
            <a:r>
              <a:rPr lang="en-US" i="1" smtClean="0"/>
              <a:t> of pleasure, but the </a:t>
            </a:r>
            <a:r>
              <a:rPr lang="en-US" i="1" u="sng" smtClean="0"/>
              <a:t>average quantity</a:t>
            </a:r>
            <a:r>
              <a:rPr lang="en-US" i="1" smtClean="0"/>
              <a:t> of pleasure over the course of one’s entire life.</a:t>
            </a:r>
          </a:p>
          <a:p>
            <a:pPr marL="91440" indent="0">
              <a:spcAft>
                <a:spcPts val="1200"/>
              </a:spcAft>
              <a:buNone/>
            </a:pPr>
            <a:r>
              <a:rPr lang="en-US" smtClean="0">
                <a:solidFill>
                  <a:schemeClr val="bg1"/>
                </a:solidFill>
              </a:rPr>
              <a:t>But then you should choose the life of a short-lived heroin addict over the life of Haydn or the oyster.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#2: Average vs. total pleasure</a:t>
            </a:r>
            <a:endParaRPr lang="en-US" sz="3600"/>
          </a:p>
        </p:txBody>
      </p:sp>
      <p:sp>
        <p:nvSpPr>
          <p:cNvPr id="3" name="Content Placeholder 2"/>
          <p:cNvSpPr>
            <a:spLocks noGrp="1"/>
          </p:cNvSpPr>
          <p:nvPr>
            <p:ph idx="1"/>
          </p:nvPr>
        </p:nvSpPr>
        <p:spPr/>
        <p:txBody>
          <a:bodyPr>
            <a:noAutofit/>
          </a:bodyPr>
          <a:lstStyle/>
          <a:p>
            <a:pPr marL="91440" indent="0">
              <a:spcAft>
                <a:spcPts val="1200"/>
              </a:spcAft>
              <a:buNone/>
            </a:pPr>
            <a:r>
              <a:rPr lang="en-US" i="1" smtClean="0"/>
              <a:t>The important thing is not the </a:t>
            </a:r>
            <a:r>
              <a:rPr lang="en-US" i="1" u="sng" smtClean="0"/>
              <a:t>total quantity</a:t>
            </a:r>
            <a:r>
              <a:rPr lang="en-US" i="1" smtClean="0"/>
              <a:t> of pleasure, but the </a:t>
            </a:r>
            <a:r>
              <a:rPr lang="en-US" i="1" u="sng" smtClean="0"/>
              <a:t>average quantity</a:t>
            </a:r>
            <a:r>
              <a:rPr lang="en-US" i="1" smtClean="0"/>
              <a:t> of pleasure over the course of one’s entire life.</a:t>
            </a:r>
          </a:p>
          <a:p>
            <a:pPr marL="91440" indent="0">
              <a:spcAft>
                <a:spcPts val="1200"/>
              </a:spcAft>
              <a:buNone/>
            </a:pPr>
            <a:r>
              <a:rPr lang="en-US" smtClean="0"/>
              <a:t>But then you should choose the life of a short-lived heroin addict over the life of Haydn or the oyster, according to hedonism.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Option #3: Pro-oyster</a:t>
            </a:r>
            <a:endParaRPr lang="en-US" sz="36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#3: Pro-oyster</a:t>
            </a:r>
            <a:endParaRPr lang="en-US" sz="3600"/>
          </a:p>
        </p:txBody>
      </p:sp>
      <p:sp>
        <p:nvSpPr>
          <p:cNvPr id="3" name="Content Placeholder 2"/>
          <p:cNvSpPr>
            <a:spLocks noGrp="1"/>
          </p:cNvSpPr>
          <p:nvPr>
            <p:ph idx="1"/>
          </p:nvPr>
        </p:nvSpPr>
        <p:spPr/>
        <p:txBody>
          <a:bodyPr>
            <a:normAutofit/>
          </a:bodyPr>
          <a:lstStyle/>
          <a:p>
            <a:pPr marL="182880" indent="0">
              <a:spcAft>
                <a:spcPts val="600"/>
              </a:spcAft>
              <a:buNone/>
            </a:pPr>
            <a:r>
              <a:rPr lang="en-US" i="1" dirty="0" smtClean="0"/>
              <a:t>The oyster’s life </a:t>
            </a:r>
            <a:r>
              <a:rPr lang="en-US" i="1" u="sng" dirty="0" smtClean="0"/>
              <a:t>is</a:t>
            </a:r>
            <a:r>
              <a:rPr lang="en-US" i="1" dirty="0" smtClean="0"/>
              <a:t> the better of the two! </a:t>
            </a:r>
          </a:p>
          <a:p>
            <a:pPr marL="182880" indent="0">
              <a:spcAft>
                <a:spcPts val="600"/>
              </a:spcAft>
              <a:buNone/>
            </a:pPr>
            <a:r>
              <a:rPr lang="en-US" i="1" dirty="0" smtClean="0">
                <a:solidFill>
                  <a:schemeClr val="bg1"/>
                </a:solidFill>
              </a:rPr>
              <a:t>The only reason you hesitate to choose the oyster’s life over Haydn’s is that you think that you would get bored being an oyster. </a:t>
            </a:r>
          </a:p>
          <a:p>
            <a:pPr marL="182880" indent="0">
              <a:spcAft>
                <a:spcPts val="600"/>
              </a:spcAft>
              <a:buNone/>
            </a:pPr>
            <a:r>
              <a:rPr lang="en-US" i="1" dirty="0" smtClean="0">
                <a:solidFill>
                  <a:schemeClr val="bg1"/>
                </a:solidFill>
              </a:rPr>
              <a:t>But boredom is a kind of pain, and the Angel has guaranteed that you will have no pain, and consequently that you will not get bored.</a:t>
            </a:r>
          </a:p>
          <a:p>
            <a:pPr marL="182880" indent="0">
              <a:spcAft>
                <a:spcPts val="600"/>
              </a:spcAft>
              <a:buNone/>
            </a:pPr>
            <a:endParaRPr lang="en-US" i="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t>Option #3: Pro-oyster</a:t>
            </a:r>
            <a:endParaRPr lang="en-US" sz="3600"/>
          </a:p>
        </p:txBody>
      </p:sp>
      <p:sp>
        <p:nvSpPr>
          <p:cNvPr id="3" name="Content Placeholder 2"/>
          <p:cNvSpPr>
            <a:spLocks noGrp="1"/>
          </p:cNvSpPr>
          <p:nvPr>
            <p:ph idx="1"/>
          </p:nvPr>
        </p:nvSpPr>
        <p:spPr/>
        <p:txBody>
          <a:bodyPr>
            <a:normAutofit/>
          </a:bodyPr>
          <a:lstStyle/>
          <a:p>
            <a:pPr marL="182880" indent="0">
              <a:spcAft>
                <a:spcPts val="600"/>
              </a:spcAft>
              <a:buNone/>
            </a:pPr>
            <a:r>
              <a:rPr lang="en-US" i="1" dirty="0" smtClean="0"/>
              <a:t>The oyster’s life </a:t>
            </a:r>
            <a:r>
              <a:rPr lang="en-US" i="1" u="sng" dirty="0" smtClean="0"/>
              <a:t>is</a:t>
            </a:r>
            <a:r>
              <a:rPr lang="en-US" i="1" dirty="0" smtClean="0"/>
              <a:t> the better of the two! </a:t>
            </a:r>
          </a:p>
          <a:p>
            <a:pPr marL="182880" indent="0">
              <a:spcAft>
                <a:spcPts val="600"/>
              </a:spcAft>
              <a:buNone/>
            </a:pPr>
            <a:r>
              <a:rPr lang="en-US" i="1" dirty="0" smtClean="0"/>
              <a:t>The only reason you hesitate to choose the oyster’s life over Haydn’s is that you think that you would get bored being an oyster. </a:t>
            </a:r>
          </a:p>
          <a:p>
            <a:pPr marL="182880" indent="0">
              <a:spcAft>
                <a:spcPts val="600"/>
              </a:spcAft>
              <a:buNone/>
            </a:pPr>
            <a:r>
              <a:rPr lang="en-US" i="1" dirty="0" smtClean="0"/>
              <a:t>But boredom is a kind of pain, and the Angel has guaranteed if you choose the oyster’s life you will have no pain, and therefore will never get bored.</a:t>
            </a:r>
          </a:p>
          <a:p>
            <a:pPr marL="182880" indent="0">
              <a:spcAft>
                <a:spcPts val="600"/>
              </a:spcAft>
              <a:buNone/>
            </a:pPr>
            <a:endParaRPr lang="en-US" i="1" dirty="0"/>
          </a:p>
        </p:txBody>
      </p:sp>
    </p:spTree>
    <p:extLst>
      <p:ext uri="{BB962C8B-B14F-4D97-AF65-F5344CB8AC3E}">
        <p14:creationId xmlns:p14="http://schemas.microsoft.com/office/powerpoint/2010/main" val="18050418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228601" y="-1066800"/>
            <a:ext cx="10566400" cy="7924800"/>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1843088"/>
            <a:ext cx="3309937" cy="317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694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6800"/>
            <a:ext cx="8686800" cy="8686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41263">
            <a:off x="3517143" y="2516303"/>
            <a:ext cx="2673459" cy="1947806"/>
          </a:xfrm>
          <a:prstGeom prst="rect">
            <a:avLst/>
          </a:prstGeom>
        </p:spPr>
      </p:pic>
    </p:spTree>
    <p:extLst>
      <p:ext uri="{BB962C8B-B14F-4D97-AF65-F5344CB8AC3E}">
        <p14:creationId xmlns:p14="http://schemas.microsoft.com/office/powerpoint/2010/main" val="36348432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descr="poverty.bmp"/>
          <p:cNvPicPr>
            <a:picLocks noGrp="1" noChangeAspect="1"/>
          </p:cNvPicPr>
          <p:nvPr>
            <p:ph sz="half" idx="2"/>
          </p:nvPr>
        </p:nvPicPr>
        <p:blipFill>
          <a:blip r:embed="rId2" cstate="print"/>
          <a:srcRect l="19200" r="13440"/>
          <a:stretch>
            <a:fillRect/>
          </a:stretch>
        </p:blipFill>
        <p:spPr>
          <a:xfrm>
            <a:off x="5029200" y="1295400"/>
            <a:ext cx="3089860" cy="4587081"/>
          </a:xfrm>
        </p:spPr>
      </p:pic>
      <p:sp>
        <p:nvSpPr>
          <p:cNvPr id="6" name="Content Placeholder 5"/>
          <p:cNvSpPr>
            <a:spLocks noGrp="1"/>
          </p:cNvSpPr>
          <p:nvPr>
            <p:ph sz="half" idx="1"/>
          </p:nvPr>
        </p:nvSpPr>
        <p:spPr>
          <a:xfrm>
            <a:off x="228600" y="2971800"/>
            <a:ext cx="4267200" cy="3382963"/>
          </a:xfrm>
        </p:spPr>
        <p:txBody>
          <a:bodyPr/>
          <a:lstStyle/>
          <a:p>
            <a:pPr algn="ctr">
              <a:buNone/>
            </a:pPr>
            <a:endParaRPr lang="en-US" smtClean="0">
              <a:solidFill>
                <a:schemeClr val="bg1"/>
              </a:solidFill>
            </a:endParaRPr>
          </a:p>
          <a:p>
            <a:pPr algn="ctr">
              <a:buNone/>
            </a:pPr>
            <a:endParaRPr lang="en-US" smtClean="0">
              <a:solidFill>
                <a:schemeClr val="bg1"/>
              </a:solidFill>
            </a:endParaRPr>
          </a:p>
          <a:p>
            <a:pPr algn="ctr">
              <a:buNone/>
            </a:pPr>
            <a:endParaRPr lang="en-US" smtClean="0">
              <a:solidFill>
                <a:schemeClr val="bg1"/>
              </a:solidFill>
            </a:endParaRPr>
          </a:p>
          <a:p>
            <a:pPr indent="0" algn="ctr">
              <a:buNone/>
            </a:pPr>
            <a:r>
              <a:rPr lang="en-US" sz="4400" smtClean="0">
                <a:solidFill>
                  <a:schemeClr val="bg1"/>
                </a:solidFill>
              </a:rPr>
              <a:t>Lives barely worth living</a:t>
            </a:r>
            <a:endParaRPr lang="en-US" sz="4400">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Barely worth living</a:t>
            </a:r>
            <a:endParaRPr lang="en-US"/>
          </a:p>
        </p:txBody>
      </p:sp>
      <p:sp>
        <p:nvSpPr>
          <p:cNvPr id="3" name="Content Placeholder 2"/>
          <p:cNvSpPr>
            <a:spLocks noGrp="1"/>
          </p:cNvSpPr>
          <p:nvPr>
            <p:ph idx="1"/>
          </p:nvPr>
        </p:nvSpPr>
        <p:spPr/>
        <p:txBody>
          <a:bodyPr/>
          <a:lstStyle/>
          <a:p>
            <a:pPr marL="365760" indent="0">
              <a:spcAft>
                <a:spcPts val="600"/>
              </a:spcAft>
              <a:buNone/>
            </a:pPr>
            <a:r>
              <a:rPr lang="en-US" smtClean="0"/>
              <a:t>Call a life “barely worth living” if it contains just slightly more pleasure than pain (slightly more enjoyment than suffering).</a:t>
            </a:r>
          </a:p>
          <a:p>
            <a:pPr marL="365760" indent="0">
              <a:buNone/>
            </a:pPr>
            <a:r>
              <a:rPr lang="en-US" smtClean="0"/>
              <a:t>The total amount of pleasure enjoyed by someone whose life is barely worth living exceeds the total amount of pain that he or she suffers, but not by much.</a:t>
            </a:r>
          </a:p>
          <a:p>
            <a:pPr marL="365760" indent="0">
              <a:buNone/>
            </a:pPr>
            <a:endParaRPr 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Norms and Value</a:t>
            </a:r>
            <a:endParaRPr lang="en-US" dirty="0"/>
          </a:p>
        </p:txBody>
      </p:sp>
      <p:sp>
        <p:nvSpPr>
          <p:cNvPr id="3" name="Content Placeholder 2"/>
          <p:cNvSpPr>
            <a:spLocks noGrp="1"/>
          </p:cNvSpPr>
          <p:nvPr>
            <p:ph idx="1"/>
          </p:nvPr>
        </p:nvSpPr>
        <p:spPr/>
        <p:txBody>
          <a:bodyPr/>
          <a:lstStyle/>
          <a:p>
            <a:pPr marL="182880" indent="0">
              <a:spcAft>
                <a:spcPts val="1200"/>
              </a:spcAft>
              <a:buNone/>
            </a:pPr>
            <a:r>
              <a:rPr lang="en-US" dirty="0" smtClean="0">
                <a:solidFill>
                  <a:schemeClr val="bg1">
                    <a:lumMod val="85000"/>
                  </a:schemeClr>
                </a:solidFill>
              </a:rPr>
              <a:t>Moral philosophy is the study of value and norms. It centers on two main questions:</a:t>
            </a:r>
          </a:p>
          <a:p>
            <a:pPr marL="697230" indent="-514350">
              <a:spcAft>
                <a:spcPts val="1200"/>
              </a:spcAft>
              <a:buFont typeface="+mj-lt"/>
              <a:buAutoNum type="arabicPeriod"/>
            </a:pPr>
            <a:r>
              <a:rPr lang="en-US" dirty="0" smtClean="0"/>
              <a:t>What is good for its own sake? (A question of </a:t>
            </a:r>
            <a:r>
              <a:rPr lang="en-US" b="1" dirty="0" smtClean="0"/>
              <a:t>value</a:t>
            </a:r>
            <a:r>
              <a:rPr lang="en-US" dirty="0" smtClean="0"/>
              <a:t>: good vs. bad.)</a:t>
            </a:r>
          </a:p>
          <a:p>
            <a:pPr marL="697230" indent="-514350">
              <a:buFont typeface="+mj-lt"/>
              <a:buAutoNum type="arabicPeriod"/>
            </a:pPr>
            <a:r>
              <a:rPr lang="en-US" dirty="0" smtClean="0">
                <a:solidFill>
                  <a:schemeClr val="bg1">
                    <a:lumMod val="85000"/>
                  </a:schemeClr>
                </a:solidFill>
              </a:rPr>
              <a:t>How should I act? (A question of </a:t>
            </a:r>
            <a:r>
              <a:rPr lang="en-US" b="1" dirty="0" smtClean="0">
                <a:solidFill>
                  <a:schemeClr val="bg1">
                    <a:lumMod val="85000"/>
                  </a:schemeClr>
                </a:solidFill>
              </a:rPr>
              <a:t>norms</a:t>
            </a:r>
            <a:r>
              <a:rPr lang="en-US" dirty="0" smtClean="0">
                <a:solidFill>
                  <a:schemeClr val="bg1">
                    <a:lumMod val="85000"/>
                  </a:schemeClr>
                </a:solidFill>
              </a:rPr>
              <a:t>: right vs. wrong.)</a:t>
            </a:r>
            <a:endParaRPr lang="en-US" i="1" dirty="0" smtClean="0">
              <a:solidFill>
                <a:schemeClr val="bg1">
                  <a:lumMod val="85000"/>
                </a:schemeClr>
              </a:solidFill>
            </a:endParaRPr>
          </a:p>
        </p:txBody>
      </p:sp>
    </p:spTree>
    <p:extLst>
      <p:ext uri="{BB962C8B-B14F-4D97-AF65-F5344CB8AC3E}">
        <p14:creationId xmlns:p14="http://schemas.microsoft.com/office/powerpoint/2010/main" val="1568878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Barely worth living</a:t>
            </a:r>
            <a:endParaRPr lang="en-US"/>
          </a:p>
        </p:txBody>
      </p:sp>
      <p:sp>
        <p:nvSpPr>
          <p:cNvPr id="3" name="Content Placeholder 2"/>
          <p:cNvSpPr>
            <a:spLocks noGrp="1"/>
          </p:cNvSpPr>
          <p:nvPr>
            <p:ph idx="1"/>
          </p:nvPr>
        </p:nvSpPr>
        <p:spPr/>
        <p:txBody>
          <a:bodyPr/>
          <a:lstStyle/>
          <a:p>
            <a:pPr marL="365760" indent="0">
              <a:spcAft>
                <a:spcPts val="600"/>
              </a:spcAft>
              <a:buNone/>
            </a:pPr>
            <a:r>
              <a:rPr lang="en-US" smtClean="0"/>
              <a:t>Call a life “barely worth living” if it contains just slightly more pleasure than pain (slightly more enjoyment than suffering).</a:t>
            </a:r>
          </a:p>
          <a:p>
            <a:pPr marL="365760" indent="0">
              <a:buNone/>
            </a:pPr>
            <a:r>
              <a:rPr lang="en-US" smtClean="0"/>
              <a:t>The total amount of pleasure enjoyed by someone whose life is barely worth living exceeds the total amount of pain that he or she suffers, but not by much.</a:t>
            </a:r>
          </a:p>
          <a:p>
            <a:pPr marL="365760" indent="0">
              <a:buNone/>
            </a:pPr>
            <a:endParaRPr lang="en-US" smtClean="0"/>
          </a:p>
        </p:txBody>
      </p:sp>
    </p:spTree>
    <p:extLst>
      <p:ext uri="{BB962C8B-B14F-4D97-AF65-F5344CB8AC3E}">
        <p14:creationId xmlns:p14="http://schemas.microsoft.com/office/powerpoint/2010/main" val="1014062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7" y="311506"/>
            <a:ext cx="9153873" cy="5849897"/>
          </a:xfrm>
          <a:effectLst>
            <a:outerShdw blurRad="50800" dist="50800" dir="5400000" algn="ctr" rotWithShape="0">
              <a:schemeClr val="bg1"/>
            </a:outerShdw>
          </a:effectLst>
        </p:spPr>
      </p:pic>
      <p:sp>
        <p:nvSpPr>
          <p:cNvPr id="4" name="TextBox 3"/>
          <p:cNvSpPr txBox="1"/>
          <p:nvPr/>
        </p:nvSpPr>
        <p:spPr>
          <a:xfrm>
            <a:off x="28909" y="6161403"/>
            <a:ext cx="9131935" cy="661304"/>
          </a:xfrm>
          <a:prstGeom prst="rect">
            <a:avLst/>
          </a:prstGeom>
          <a:noFill/>
        </p:spPr>
        <p:txBody>
          <a:bodyPr wrap="square" rtlCol="0">
            <a:spAutoFit/>
          </a:bodyPr>
          <a:lstStyle/>
          <a:p>
            <a:pPr algn="ctr"/>
            <a:r>
              <a:rPr lang="en-US" sz="3600" dirty="0" smtClean="0"/>
              <a:t>Life in Barely-Worth-It World</a:t>
            </a:r>
            <a:endParaRPr lang="en-US" sz="3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8909" y="53585"/>
            <a:ext cx="9063623" cy="6042415"/>
          </a:xfrm>
          <a:prstGeom prst="rect">
            <a:avLst/>
          </a:prstGeom>
          <a:solidFill>
            <a:srgbClr val="FFFFFF">
              <a:shade val="85000"/>
            </a:srgbClr>
          </a:solidFill>
          <a:ln w="0" cap="sq">
            <a:solidFill>
              <a:srgbClr val="FFFFFF"/>
            </a:solidFill>
            <a:miter lim="800000"/>
          </a:ln>
          <a:effectLst>
            <a:outerShdw blurRad="50800" dist="50800" dir="5400000" algn="ctr" rotWithShape="0">
              <a:schemeClr val="bg1"/>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28909" y="6161403"/>
            <a:ext cx="9131935" cy="661304"/>
          </a:xfrm>
          <a:prstGeom prst="rect">
            <a:avLst/>
          </a:prstGeom>
          <a:noFill/>
        </p:spPr>
        <p:txBody>
          <a:bodyPr wrap="square" rtlCol="0">
            <a:spAutoFit/>
          </a:bodyPr>
          <a:lstStyle/>
          <a:p>
            <a:pPr algn="ctr"/>
            <a:r>
              <a:rPr lang="en-US" sz="3600" dirty="0" smtClean="0"/>
              <a:t>Life in Awesome World</a:t>
            </a:r>
            <a:endParaRPr lang="en-US" sz="36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happy.jpg"/>
          <p:cNvPicPr>
            <a:picLocks noGrp="1" noChangeAspect="1"/>
          </p:cNvPicPr>
          <p:nvPr>
            <p:ph sz="half" idx="2"/>
          </p:nvPr>
        </p:nvPicPr>
        <p:blipFill>
          <a:blip r:embed="rId2" cstate="print"/>
          <a:stretch>
            <a:fillRect/>
          </a:stretch>
        </p:blipFill>
        <p:spPr>
          <a:xfrm>
            <a:off x="20053" y="0"/>
            <a:ext cx="9144000" cy="6130467"/>
          </a:xfrm>
          <a:prstGeom prst="rect">
            <a:avLst/>
          </a:prstGeom>
          <a:solidFill>
            <a:srgbClr val="FFFFFF">
              <a:shade val="85000"/>
            </a:srgbClr>
          </a:solidFill>
          <a:ln w="0" cap="sq">
            <a:solidFill>
              <a:srgbClr val="FFFFFF"/>
            </a:solidFill>
            <a:miter lim="800000"/>
          </a:ln>
          <a:effectLst>
            <a:outerShdw blurRad="50800" dist="50800" dir="5400000" algn="ctr" rotWithShape="0">
              <a:schemeClr val="bg1"/>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8909" y="6161403"/>
            <a:ext cx="9131935" cy="661304"/>
          </a:xfrm>
          <a:prstGeom prst="rect">
            <a:avLst/>
          </a:prstGeom>
          <a:noFill/>
        </p:spPr>
        <p:txBody>
          <a:bodyPr wrap="square" rtlCol="0">
            <a:spAutoFit/>
          </a:bodyPr>
          <a:lstStyle/>
          <a:p>
            <a:pPr algn="ctr"/>
            <a:r>
              <a:rPr lang="en-US" sz="3600" dirty="0" smtClean="0"/>
              <a:t>Life in Awesome World</a:t>
            </a:r>
            <a:endParaRPr lang="en-US" sz="3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225" y="1604"/>
            <a:ext cx="9147612" cy="6098408"/>
          </a:xfrm>
          <a:prstGeom prst="rect">
            <a:avLst/>
          </a:prstGeom>
          <a:solidFill>
            <a:srgbClr val="FFFFFF">
              <a:shade val="85000"/>
            </a:srgbClr>
          </a:solidFill>
          <a:ln w="0" cap="sq">
            <a:solidFill>
              <a:srgbClr val="FFFFFF"/>
            </a:solidFill>
            <a:miter lim="800000"/>
          </a:ln>
          <a:effectLst>
            <a:outerShdw blurRad="50800" dist="50800" dir="5400000" algn="ctr" rotWithShape="0">
              <a:schemeClr val="bg1"/>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28909" y="6161403"/>
            <a:ext cx="9131935" cy="661304"/>
          </a:xfrm>
          <a:prstGeom prst="rect">
            <a:avLst/>
          </a:prstGeom>
          <a:noFill/>
        </p:spPr>
        <p:txBody>
          <a:bodyPr wrap="square" rtlCol="0">
            <a:spAutoFit/>
          </a:bodyPr>
          <a:lstStyle/>
          <a:p>
            <a:pPr algn="ctr"/>
            <a:r>
              <a:rPr lang="en-US" sz="3600" dirty="0" smtClean="0"/>
              <a:t>Life in Awesome World</a:t>
            </a:r>
            <a:endParaRPr lang="en-US" sz="36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182880" indent="0">
              <a:spcAft>
                <a:spcPts val="600"/>
              </a:spcAft>
              <a:buNone/>
            </a:pPr>
            <a:r>
              <a:rPr lang="en-US" dirty="0" smtClean="0"/>
              <a:t>Which world is better: Barely-Worth-It World or Awesome World?</a:t>
            </a:r>
          </a:p>
          <a:p>
            <a:pPr marL="182880" indent="0">
              <a:spcAft>
                <a:spcPts val="600"/>
              </a:spcAft>
              <a:buNone/>
            </a:pPr>
            <a:r>
              <a:rPr lang="en-US" dirty="0">
                <a:solidFill>
                  <a:schemeClr val="bg1"/>
                </a:solidFill>
              </a:rPr>
              <a:t>A hedonist must say that </a:t>
            </a:r>
            <a:r>
              <a:rPr lang="en-US" u="sng" dirty="0">
                <a:solidFill>
                  <a:schemeClr val="bg1"/>
                </a:solidFill>
              </a:rPr>
              <a:t>Dystopia</a:t>
            </a:r>
            <a:r>
              <a:rPr lang="en-US" dirty="0">
                <a:solidFill>
                  <a:schemeClr val="bg1"/>
                </a:solidFill>
              </a:rPr>
              <a:t> is a better world than Utopia, since Dystopia contains a greater total amount of pleasure. </a:t>
            </a:r>
          </a:p>
          <a:p>
            <a:pPr marL="182880" indent="0">
              <a:spcAft>
                <a:spcPts val="600"/>
              </a:spcAft>
              <a:buNone/>
            </a:pPr>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182880" indent="0">
              <a:spcAft>
                <a:spcPts val="600"/>
              </a:spcAft>
              <a:buNone/>
            </a:pPr>
            <a:r>
              <a:rPr lang="en-US" dirty="0" smtClean="0"/>
              <a:t>Which world is better: Barely-Worth-It </a:t>
            </a:r>
            <a:r>
              <a:rPr lang="en-US" dirty="0"/>
              <a:t>World </a:t>
            </a:r>
            <a:r>
              <a:rPr lang="en-US" dirty="0" smtClean="0"/>
              <a:t>or Awesome World?</a:t>
            </a:r>
          </a:p>
          <a:p>
            <a:pPr marL="182880" indent="0">
              <a:spcAft>
                <a:spcPts val="600"/>
              </a:spcAft>
              <a:buNone/>
            </a:pPr>
            <a:r>
              <a:rPr lang="en-US" dirty="0"/>
              <a:t>A hedonist must say that </a:t>
            </a:r>
            <a:r>
              <a:rPr lang="en-US" u="sng" dirty="0"/>
              <a:t>Barely-Worth-It World </a:t>
            </a:r>
            <a:r>
              <a:rPr lang="en-US" dirty="0"/>
              <a:t>is </a:t>
            </a:r>
            <a:r>
              <a:rPr lang="en-US" dirty="0" smtClean="0"/>
              <a:t>better, </a:t>
            </a:r>
            <a:r>
              <a:rPr lang="en-US" dirty="0"/>
              <a:t>since </a:t>
            </a:r>
            <a:r>
              <a:rPr lang="en-US" dirty="0" smtClean="0"/>
              <a:t>Barely-Worth-It World contains </a:t>
            </a:r>
            <a:r>
              <a:rPr lang="en-US" dirty="0"/>
              <a:t>a greater total amount of </a:t>
            </a:r>
            <a:r>
              <a:rPr lang="en-US" dirty="0" smtClean="0"/>
              <a:t>pleasure than Awesome World.</a:t>
            </a:r>
            <a:endParaRPr lang="en-US" dirty="0"/>
          </a:p>
          <a:p>
            <a:pPr marL="182880" indent="0">
              <a:spcAft>
                <a:spcPts val="600"/>
              </a:spcAft>
              <a:buNone/>
            </a:pPr>
            <a:endParaRPr lang="en-US" dirty="0" smtClean="0"/>
          </a:p>
        </p:txBody>
      </p:sp>
    </p:spTree>
    <p:extLst>
      <p:ext uri="{BB962C8B-B14F-4D97-AF65-F5344CB8AC3E}">
        <p14:creationId xmlns:p14="http://schemas.microsoft.com/office/powerpoint/2010/main" val="38702691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182880" indent="0">
              <a:spcAft>
                <a:spcPts val="600"/>
              </a:spcAft>
              <a:buNone/>
            </a:pPr>
            <a:r>
              <a:rPr lang="en-US" dirty="0" smtClean="0"/>
              <a:t>But so what?</a:t>
            </a:r>
          </a:p>
        </p:txBody>
      </p:sp>
    </p:spTree>
    <p:extLst>
      <p:ext uri="{BB962C8B-B14F-4D97-AF65-F5344CB8AC3E}">
        <p14:creationId xmlns:p14="http://schemas.microsoft.com/office/powerpoint/2010/main" val="4046732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182880" indent="0">
              <a:spcAft>
                <a:spcPts val="600"/>
              </a:spcAft>
              <a:buNone/>
            </a:pPr>
            <a:r>
              <a:rPr lang="en-US" dirty="0" smtClean="0"/>
              <a:t>But so what?</a:t>
            </a:r>
          </a:p>
          <a:p>
            <a:pPr marL="182880" indent="0">
              <a:spcAft>
                <a:spcPts val="600"/>
              </a:spcAft>
              <a:buNone/>
            </a:pPr>
            <a:r>
              <a:rPr lang="en-US" dirty="0" smtClean="0"/>
              <a:t>Wouldn’t a world of one million 99% pleased people be better than a world of one thousand 100% pleased people?</a:t>
            </a:r>
          </a:p>
          <a:p>
            <a:pPr marL="182880" indent="0">
              <a:spcAft>
                <a:spcPts val="600"/>
              </a:spcAft>
              <a:buNone/>
            </a:pPr>
            <a:r>
              <a:rPr lang="en-US" dirty="0" smtClean="0">
                <a:solidFill>
                  <a:schemeClr val="bg1"/>
                </a:solidFill>
              </a:rPr>
              <a:t>By the same logic, Barely-Worth-It World is better than Awesome World.</a:t>
            </a:r>
            <a:endParaRPr lang="en-US" dirty="0">
              <a:solidFill>
                <a:schemeClr val="bg1"/>
              </a:solidFill>
            </a:endParaRPr>
          </a:p>
          <a:p>
            <a:pPr marL="182880" indent="0">
              <a:spcAft>
                <a:spcPts val="600"/>
              </a:spcAft>
              <a:buNone/>
            </a:pPr>
            <a:endParaRPr lang="en-US" dirty="0" smtClean="0"/>
          </a:p>
        </p:txBody>
      </p:sp>
    </p:spTree>
    <p:extLst>
      <p:ext uri="{BB962C8B-B14F-4D97-AF65-F5344CB8AC3E}">
        <p14:creationId xmlns:p14="http://schemas.microsoft.com/office/powerpoint/2010/main" val="3395747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182880" indent="0">
              <a:spcAft>
                <a:spcPts val="600"/>
              </a:spcAft>
              <a:buNone/>
            </a:pPr>
            <a:r>
              <a:rPr lang="en-US" dirty="0" smtClean="0"/>
              <a:t>But so what?</a:t>
            </a:r>
          </a:p>
          <a:p>
            <a:pPr marL="182880" indent="0">
              <a:spcAft>
                <a:spcPts val="600"/>
              </a:spcAft>
              <a:buNone/>
            </a:pPr>
            <a:r>
              <a:rPr lang="en-US" dirty="0"/>
              <a:t>Wouldn’t a world of one million 99% pleased people be better than a world of one thousand 100% pleased people?</a:t>
            </a:r>
          </a:p>
          <a:p>
            <a:pPr marL="182880" indent="0">
              <a:spcAft>
                <a:spcPts val="600"/>
              </a:spcAft>
              <a:buNone/>
            </a:pPr>
            <a:r>
              <a:rPr lang="en-US" dirty="0" smtClean="0"/>
              <a:t>By the same logic, Barely-Worth-It World is better than Awesome World.</a:t>
            </a:r>
            <a:endParaRPr lang="en-US" dirty="0"/>
          </a:p>
          <a:p>
            <a:pPr marL="182880" indent="0">
              <a:spcAft>
                <a:spcPts val="600"/>
              </a:spcAft>
              <a:buNone/>
            </a:pPr>
            <a:endParaRPr lang="en-US" dirty="0" smtClean="0"/>
          </a:p>
        </p:txBody>
      </p:sp>
    </p:spTree>
    <p:extLst>
      <p:ext uri="{BB962C8B-B14F-4D97-AF65-F5344CB8AC3E}">
        <p14:creationId xmlns:p14="http://schemas.microsoft.com/office/powerpoint/2010/main" val="1992833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r2.bmp"/>
          <p:cNvPicPr>
            <a:picLocks noGrp="1" noChangeAspect="1"/>
          </p:cNvPicPr>
          <p:nvPr>
            <p:ph idx="1"/>
          </p:nvPr>
        </p:nvPicPr>
        <p:blipFill>
          <a:blip r:embed="rId2" cstate="print"/>
          <a:srcRect l="5500" r="5500"/>
          <a:stretch>
            <a:fillRect/>
          </a:stretch>
        </p:blipFill>
        <p:spPr>
          <a:xfrm>
            <a:off x="4111738" y="228600"/>
            <a:ext cx="4882925" cy="6391656"/>
          </a:xfrm>
        </p:spPr>
      </p:pic>
      <p:sp>
        <p:nvSpPr>
          <p:cNvPr id="5" name="TextBox 4"/>
          <p:cNvSpPr txBox="1"/>
          <p:nvPr/>
        </p:nvSpPr>
        <p:spPr>
          <a:xfrm>
            <a:off x="381000" y="1981200"/>
            <a:ext cx="3810000" cy="2585323"/>
          </a:xfrm>
          <a:prstGeom prst="rect">
            <a:avLst/>
          </a:prstGeom>
          <a:noFill/>
        </p:spPr>
        <p:txBody>
          <a:bodyPr wrap="square" rtlCol="0">
            <a:spAutoFit/>
          </a:bodyPr>
          <a:lstStyle/>
          <a:p>
            <a:pPr algn="ctr"/>
            <a:r>
              <a:rPr lang="en-US" sz="5400" smtClean="0"/>
              <a:t>The Experience Machine</a:t>
            </a:r>
            <a:endParaRPr lang="en-US" sz="54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idx="1"/>
          </p:nvPr>
        </p:nvSpPr>
        <p:spPr/>
        <p:txBody>
          <a:bodyPr/>
          <a:lstStyle/>
          <a:p>
            <a:pPr indent="0">
              <a:buNone/>
            </a:pPr>
            <a:r>
              <a:rPr lang="en-US" dirty="0" smtClean="0"/>
              <a:t>Since a life lived inside the Experience Machine is far more pleasurable than one lived outside it, a hedonist must say that a life lived inside the Experience Machine is </a:t>
            </a:r>
            <a:r>
              <a:rPr lang="en-US" u="sng" dirty="0" smtClean="0"/>
              <a:t>better</a:t>
            </a:r>
            <a:r>
              <a:rPr lang="en-US" dirty="0" smtClean="0"/>
              <a:t> than a life lived outside it.</a:t>
            </a:r>
          </a:p>
        </p:txBody>
      </p:sp>
    </p:spTree>
    <p:extLst>
      <p:ext uri="{BB962C8B-B14F-4D97-AF65-F5344CB8AC3E}">
        <p14:creationId xmlns:p14="http://schemas.microsoft.com/office/powerpoint/2010/main" val="29674396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a:xfrm>
            <a:off x="152400" y="1600200"/>
            <a:ext cx="4495800" cy="4525963"/>
          </a:xfrm>
        </p:spPr>
        <p:txBody>
          <a:bodyPr/>
          <a:lstStyle/>
          <a:p>
            <a:pPr marL="91440" indent="0">
              <a:buNone/>
            </a:pPr>
            <a:r>
              <a:rPr lang="en-US" dirty="0" smtClean="0"/>
              <a:t>“But,” says the anti-hedonist, “this is surely wrong. Haydn’s real life, for instance, had far greater value than a life confined to the Experience Machine!”</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extLst>
      <p:ext uri="{BB962C8B-B14F-4D97-AF65-F5344CB8AC3E}">
        <p14:creationId xmlns:p14="http://schemas.microsoft.com/office/powerpoint/2010/main" val="37742848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533400" y="1676400"/>
            <a:ext cx="3331274" cy="3777996"/>
          </a:xfrm>
        </p:spPr>
      </p:pic>
      <p:sp>
        <p:nvSpPr>
          <p:cNvPr id="6" name="TextBox 5"/>
          <p:cNvSpPr txBox="1"/>
          <p:nvPr/>
        </p:nvSpPr>
        <p:spPr>
          <a:xfrm>
            <a:off x="6096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extLst>
      <p:ext uri="{BB962C8B-B14F-4D97-AF65-F5344CB8AC3E}">
        <p14:creationId xmlns:p14="http://schemas.microsoft.com/office/powerpoint/2010/main" val="32928807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533400" y="1676400"/>
            <a:ext cx="3331274" cy="3777996"/>
          </a:xfrm>
        </p:spPr>
      </p:pic>
      <p:sp>
        <p:nvSpPr>
          <p:cNvPr id="4" name="Content Placeholder 3"/>
          <p:cNvSpPr>
            <a:spLocks noGrp="1"/>
          </p:cNvSpPr>
          <p:nvPr>
            <p:ph sz="half" idx="2"/>
          </p:nvPr>
        </p:nvSpPr>
        <p:spPr>
          <a:xfrm>
            <a:off x="4038600" y="1600200"/>
            <a:ext cx="4648200" cy="4525963"/>
          </a:xfrm>
        </p:spPr>
        <p:txBody>
          <a:bodyPr/>
          <a:lstStyle/>
          <a:p>
            <a:pPr marL="91440" indent="0">
              <a:buNone/>
            </a:pPr>
            <a:r>
              <a:rPr lang="en-US" smtClean="0"/>
              <a:t>“I disagree,” replies the hedonist. “If this ‘Experience Machine’ works as you describe, then I say a life lived in it </a:t>
            </a:r>
            <a:r>
              <a:rPr lang="en-US" u="sng" smtClean="0"/>
              <a:t>would</a:t>
            </a:r>
            <a:r>
              <a:rPr lang="en-US" smtClean="0"/>
              <a:t> be better than one lived outside of it.”</a:t>
            </a:r>
            <a:endParaRPr lang="en-US"/>
          </a:p>
        </p:txBody>
      </p:sp>
      <p:sp>
        <p:nvSpPr>
          <p:cNvPr id="6" name="TextBox 5"/>
          <p:cNvSpPr txBox="1"/>
          <p:nvPr/>
        </p:nvSpPr>
        <p:spPr>
          <a:xfrm>
            <a:off x="6096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extLst>
      <p:ext uri="{BB962C8B-B14F-4D97-AF65-F5344CB8AC3E}">
        <p14:creationId xmlns:p14="http://schemas.microsoft.com/office/powerpoint/2010/main" val="16118525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p:txBody>
          <a:bodyPr/>
          <a:lstStyle/>
          <a:p>
            <a:pPr marL="91440" indent="0">
              <a:buNone/>
            </a:pPr>
            <a:r>
              <a:rPr lang="en-US" dirty="0" smtClean="0"/>
              <a:t>Well Bentham, </a:t>
            </a:r>
            <a:r>
              <a:rPr lang="en-US" u="sng" dirty="0" smtClean="0"/>
              <a:t>you</a:t>
            </a:r>
            <a:r>
              <a:rPr lang="en-US" dirty="0" smtClean="0"/>
              <a:t> wouldn’t choose to enter the Experience Machine, would you?</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57200" y="1752600"/>
            <a:ext cx="3331274" cy="3777996"/>
          </a:xfrm>
        </p:spPr>
      </p:pic>
      <p:sp>
        <p:nvSpPr>
          <p:cNvPr id="4" name="Content Placeholder 3"/>
          <p:cNvSpPr>
            <a:spLocks noGrp="1"/>
          </p:cNvSpPr>
          <p:nvPr>
            <p:ph sz="half" idx="2"/>
          </p:nvPr>
        </p:nvSpPr>
        <p:spPr>
          <a:xfrm>
            <a:off x="4038600" y="1600200"/>
            <a:ext cx="4648200" cy="4525963"/>
          </a:xfrm>
        </p:spPr>
        <p:txBody>
          <a:bodyPr/>
          <a:lstStyle/>
          <a:p>
            <a:pPr marL="91440" indent="0">
              <a:buNone/>
            </a:pPr>
            <a:r>
              <a:rPr lang="en-US" smtClean="0"/>
              <a:t>No, I wouldn’t. But you must remember that I am a </a:t>
            </a:r>
            <a:r>
              <a:rPr lang="en-US" u="sng" smtClean="0"/>
              <a:t>non-egoistic</a:t>
            </a:r>
            <a:r>
              <a:rPr lang="en-US" smtClean="0"/>
              <a:t> hedonist. I have to consider the pleasure and pain of other people too.</a:t>
            </a:r>
            <a:endParaRPr lang="en-US"/>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p:txBody>
          <a:bodyPr/>
          <a:lstStyle/>
          <a:p>
            <a:pPr marL="91440" indent="0">
              <a:buNone/>
            </a:pPr>
            <a:r>
              <a:rPr lang="en-US" dirty="0" smtClean="0"/>
              <a:t>Well, let’s suppose that the scientists have made a whole lot of Experience Machines. Now they give you the option of putting yourself </a:t>
            </a:r>
            <a:r>
              <a:rPr lang="en-US" u="sng" dirty="0" smtClean="0"/>
              <a:t>and everyone else</a:t>
            </a:r>
            <a:r>
              <a:rPr lang="en-US" dirty="0" smtClean="0"/>
              <a:t> into Experience Machines. Would you do it?</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absolute vs. instrumental</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81104" y="1600200"/>
            <a:ext cx="3331274" cy="3777996"/>
          </a:xfrm>
        </p:spPr>
      </p:pic>
      <p:sp>
        <p:nvSpPr>
          <p:cNvPr id="4" name="Content Placeholder 3"/>
          <p:cNvSpPr>
            <a:spLocks noGrp="1"/>
          </p:cNvSpPr>
          <p:nvPr>
            <p:ph sz="half" idx="2"/>
          </p:nvPr>
        </p:nvSpPr>
        <p:spPr>
          <a:xfrm>
            <a:off x="4038600" y="1447800"/>
            <a:ext cx="4648200" cy="4525963"/>
          </a:xfrm>
        </p:spPr>
        <p:txBody>
          <a:bodyPr/>
          <a:lstStyle/>
          <a:p>
            <a:pPr marL="91440" indent="0">
              <a:buNone/>
            </a:pPr>
            <a:r>
              <a:rPr lang="en-US" dirty="0" smtClean="0"/>
              <a:t>No, but only for the best of hedonic reasons: if we were </a:t>
            </a:r>
            <a:r>
              <a:rPr lang="en-US" u="sng" dirty="0" smtClean="0"/>
              <a:t>all</a:t>
            </a:r>
            <a:r>
              <a:rPr lang="en-US" dirty="0" smtClean="0"/>
              <a:t> to enter Experience Machines, we would never have any more children, and would therefore sacrifice countless future pleasures, by putting an end to the human race.</a:t>
            </a:r>
            <a:endParaRPr lang="en-US" dirty="0"/>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a:xfrm>
            <a:off x="228600" y="1600200"/>
            <a:ext cx="4267200" cy="4525963"/>
          </a:xfrm>
        </p:spPr>
        <p:txBody>
          <a:bodyPr>
            <a:normAutofit/>
          </a:bodyPr>
          <a:lstStyle/>
          <a:p>
            <a:pPr marL="91440" indent="0">
              <a:buNone/>
            </a:pPr>
            <a:r>
              <a:rPr lang="en-US" dirty="0" smtClean="0"/>
              <a:t>Then suppose that the Experience Machines also take DNA samples to create more people, all within the confines of the Experience Machines. Humankind lives on inside the Experience Machines, enjoying pleasure galore.</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81104" y="1600200"/>
            <a:ext cx="3331274" cy="3777996"/>
          </a:xfrm>
        </p:spPr>
      </p:pic>
      <p:sp>
        <p:nvSpPr>
          <p:cNvPr id="4" name="Content Placeholder 3"/>
          <p:cNvSpPr>
            <a:spLocks noGrp="1"/>
          </p:cNvSpPr>
          <p:nvPr>
            <p:ph sz="half" idx="2"/>
          </p:nvPr>
        </p:nvSpPr>
        <p:spPr>
          <a:xfrm>
            <a:off x="4038600" y="1524000"/>
            <a:ext cx="4648200" cy="4525963"/>
          </a:xfrm>
        </p:spPr>
        <p:txBody>
          <a:bodyPr/>
          <a:lstStyle/>
          <a:p>
            <a:pPr marL="91440" indent="0">
              <a:buNone/>
            </a:pPr>
            <a:r>
              <a:rPr lang="en-US" smtClean="0"/>
              <a:t>If I could make that happen, I would.</a:t>
            </a:r>
            <a:endParaRPr lang="en-US"/>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p:txBody>
          <a:bodyPr/>
          <a:lstStyle/>
          <a:p>
            <a:pPr marL="182880" indent="0">
              <a:buNone/>
            </a:pPr>
            <a:r>
              <a:rPr lang="en-US" smtClean="0"/>
              <a:t>Are you serious?</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 Anti-hedonist</a:t>
            </a:r>
            <a:endParaRPr lang="en-US" sz="20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81104" y="1600200"/>
            <a:ext cx="3331274" cy="3777996"/>
          </a:xfrm>
        </p:spPr>
      </p:pic>
      <p:sp>
        <p:nvSpPr>
          <p:cNvPr id="4" name="Content Placeholder 3"/>
          <p:cNvSpPr>
            <a:spLocks noGrp="1"/>
          </p:cNvSpPr>
          <p:nvPr>
            <p:ph sz="half" idx="2"/>
          </p:nvPr>
        </p:nvSpPr>
        <p:spPr>
          <a:xfrm>
            <a:off x="4038600" y="1600200"/>
            <a:ext cx="4648200" cy="4525963"/>
          </a:xfrm>
        </p:spPr>
        <p:txBody>
          <a:bodyPr>
            <a:normAutofit/>
          </a:bodyPr>
          <a:lstStyle/>
          <a:p>
            <a:pPr marL="91440" indent="0">
              <a:spcAft>
                <a:spcPts val="1200"/>
              </a:spcAft>
              <a:buNone/>
            </a:pPr>
            <a:r>
              <a:rPr lang="en-US" smtClean="0"/>
              <a:t>Do I look like I’m joking?</a:t>
            </a:r>
          </a:p>
          <a:p>
            <a:pPr marL="91440" indent="0">
              <a:spcAft>
                <a:spcPts val="1200"/>
              </a:spcAft>
              <a:buNone/>
            </a:pPr>
            <a:r>
              <a:rPr lang="en-US" smtClean="0">
                <a:solidFill>
                  <a:schemeClr val="bg1"/>
                </a:solidFill>
              </a:rPr>
              <a:t>By entering the Experience Machines on these terms, we would have everything to gain, and nothing to lose.</a:t>
            </a:r>
            <a:endParaRPr lang="en-US">
              <a:solidFill>
                <a:schemeClr val="bg1"/>
              </a:solidFill>
            </a:endParaRPr>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81104" y="1600200"/>
            <a:ext cx="3331274" cy="3777996"/>
          </a:xfrm>
        </p:spPr>
      </p:pic>
      <p:sp>
        <p:nvSpPr>
          <p:cNvPr id="4" name="Content Placeholder 3"/>
          <p:cNvSpPr>
            <a:spLocks noGrp="1"/>
          </p:cNvSpPr>
          <p:nvPr>
            <p:ph sz="half" idx="2"/>
          </p:nvPr>
        </p:nvSpPr>
        <p:spPr>
          <a:xfrm>
            <a:off x="4038600" y="1600200"/>
            <a:ext cx="4648200" cy="4525963"/>
          </a:xfrm>
        </p:spPr>
        <p:txBody>
          <a:bodyPr>
            <a:normAutofit/>
          </a:bodyPr>
          <a:lstStyle/>
          <a:p>
            <a:pPr marL="91440" indent="0">
              <a:spcAft>
                <a:spcPts val="1200"/>
              </a:spcAft>
              <a:buNone/>
            </a:pPr>
            <a:r>
              <a:rPr lang="en-US" smtClean="0"/>
              <a:t>Do I look like I’m joking?</a:t>
            </a:r>
          </a:p>
          <a:p>
            <a:pPr marL="91440" indent="0">
              <a:spcAft>
                <a:spcPts val="1200"/>
              </a:spcAft>
              <a:buNone/>
            </a:pPr>
            <a:r>
              <a:rPr lang="en-US" smtClean="0"/>
              <a:t>By entering the Experience Machines on these terms, we would have everything to gain, and nothing to lose.</a:t>
            </a:r>
            <a:endParaRPr lang="en-US"/>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sp>
        <p:nvSpPr>
          <p:cNvPr id="3" name="Content Placeholder 2"/>
          <p:cNvSpPr>
            <a:spLocks noGrp="1"/>
          </p:cNvSpPr>
          <p:nvPr>
            <p:ph sz="half" idx="1"/>
          </p:nvPr>
        </p:nvSpPr>
        <p:spPr>
          <a:xfrm>
            <a:off x="457200" y="1600200"/>
            <a:ext cx="4191000" cy="4525963"/>
          </a:xfrm>
        </p:spPr>
        <p:txBody>
          <a:bodyPr/>
          <a:lstStyle/>
          <a:p>
            <a:pPr marL="0" indent="0">
              <a:buNone/>
            </a:pPr>
            <a:r>
              <a:rPr lang="en-US" dirty="0" smtClean="0"/>
              <a:t>We </a:t>
            </a:r>
            <a:r>
              <a:rPr lang="en-US" u="sng" dirty="0" smtClean="0"/>
              <a:t>would</a:t>
            </a:r>
            <a:r>
              <a:rPr lang="en-US" dirty="0" smtClean="0"/>
              <a:t> lose something. A life in the Experience Machine is not </a:t>
            </a:r>
            <a:r>
              <a:rPr lang="en-US" u="sng" dirty="0" smtClean="0"/>
              <a:t>real</a:t>
            </a:r>
            <a:r>
              <a:rPr lang="en-US" dirty="0" smtClean="0"/>
              <a:t>: it is an illusion, a fake, a deception. In the Experience Machine you have no real friends, make no real discoveries, and make no important achievements.</a:t>
            </a:r>
          </a:p>
        </p:txBody>
      </p:sp>
      <p:pic>
        <p:nvPicPr>
          <p:cNvPr id="5" name="Content Placeholder 4" descr="nozick.jpg"/>
          <p:cNvPicPr>
            <a:picLocks noGrp="1" noChangeAspect="1"/>
          </p:cNvPicPr>
          <p:nvPr>
            <p:ph sz="half" idx="2"/>
          </p:nvPr>
        </p:nvPicPr>
        <p:blipFill>
          <a:blip r:embed="rId2" cstate="print"/>
          <a:srcRect l="3319" t="3674" r="3319" b="3674"/>
          <a:stretch>
            <a:fillRect/>
          </a:stretch>
        </p:blipFill>
        <p:spPr>
          <a:xfrm>
            <a:off x="4998415" y="1721815"/>
            <a:ext cx="3421334" cy="3066959"/>
          </a:xfrm>
        </p:spPr>
      </p:pic>
      <p:sp>
        <p:nvSpPr>
          <p:cNvPr id="6" name="TextBox 5"/>
          <p:cNvSpPr txBox="1"/>
          <p:nvPr/>
        </p:nvSpPr>
        <p:spPr>
          <a:xfrm>
            <a:off x="5029200" y="4953000"/>
            <a:ext cx="3352800" cy="400110"/>
          </a:xfrm>
          <a:prstGeom prst="rect">
            <a:avLst/>
          </a:prstGeom>
          <a:noFill/>
        </p:spPr>
        <p:txBody>
          <a:bodyPr wrap="square" rtlCol="0">
            <a:spAutoFit/>
          </a:bodyPr>
          <a:lstStyle/>
          <a:p>
            <a:pPr algn="ctr"/>
            <a:r>
              <a:rPr lang="en-US" sz="2000" smtClean="0"/>
              <a:t>Robert Nozick</a:t>
            </a:r>
            <a:endParaRPr lang="en-US" sz="20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Experience Machine</a:t>
            </a:r>
            <a:endParaRPr lang="en-US"/>
          </a:p>
        </p:txBody>
      </p:sp>
      <p:pic>
        <p:nvPicPr>
          <p:cNvPr id="5" name="Content Placeholder 4" descr="jeremy-bentham.jpg"/>
          <p:cNvPicPr>
            <a:picLocks noGrp="1" noChangeAspect="1"/>
          </p:cNvPicPr>
          <p:nvPr>
            <p:ph sz="half" idx="1"/>
          </p:nvPr>
        </p:nvPicPr>
        <p:blipFill>
          <a:blip r:embed="rId2" cstate="print"/>
          <a:stretch>
            <a:fillRect/>
          </a:stretch>
        </p:blipFill>
        <p:spPr>
          <a:xfrm>
            <a:off x="481104" y="1600200"/>
            <a:ext cx="3331274" cy="3777996"/>
          </a:xfrm>
        </p:spPr>
      </p:pic>
      <p:sp>
        <p:nvSpPr>
          <p:cNvPr id="4" name="Content Placeholder 3"/>
          <p:cNvSpPr>
            <a:spLocks noGrp="1"/>
          </p:cNvSpPr>
          <p:nvPr>
            <p:ph sz="half" idx="2"/>
          </p:nvPr>
        </p:nvSpPr>
        <p:spPr>
          <a:xfrm>
            <a:off x="3886200" y="1371600"/>
            <a:ext cx="4953000" cy="5257800"/>
          </a:xfrm>
        </p:spPr>
        <p:txBody>
          <a:bodyPr>
            <a:normAutofit/>
          </a:bodyPr>
          <a:lstStyle/>
          <a:p>
            <a:pPr indent="0">
              <a:spcAft>
                <a:spcPts val="600"/>
              </a:spcAft>
              <a:buNone/>
            </a:pPr>
            <a:r>
              <a:rPr lang="en-US" dirty="0" smtClean="0"/>
              <a:t>Be that as it may, a person living in the Experience Machine has all the </a:t>
            </a:r>
            <a:r>
              <a:rPr lang="en-US" i="1" dirty="0" smtClean="0"/>
              <a:t>pleasure</a:t>
            </a:r>
            <a:r>
              <a:rPr lang="en-US" dirty="0" smtClean="0"/>
              <a:t> of a life full of friends, disc-</a:t>
            </a:r>
            <a:r>
              <a:rPr lang="en-US" dirty="0" err="1" smtClean="0"/>
              <a:t>overies</a:t>
            </a:r>
            <a:r>
              <a:rPr lang="en-US" dirty="0" smtClean="0"/>
              <a:t>, and achievements, which is all that matters.</a:t>
            </a:r>
          </a:p>
          <a:p>
            <a:pPr indent="0">
              <a:buNone/>
            </a:pPr>
            <a:r>
              <a:rPr lang="en-US" dirty="0" smtClean="0"/>
              <a:t>After all, if we never got any pleasure out of friendship, discovery, or achievement, we wouldn’t care about those things.</a:t>
            </a:r>
            <a:endParaRPr lang="en-US" dirty="0"/>
          </a:p>
        </p:txBody>
      </p:sp>
      <p:sp>
        <p:nvSpPr>
          <p:cNvPr id="6" name="TextBox 5"/>
          <p:cNvSpPr txBox="1"/>
          <p:nvPr/>
        </p:nvSpPr>
        <p:spPr>
          <a:xfrm>
            <a:off x="533400" y="5638800"/>
            <a:ext cx="3200400" cy="400110"/>
          </a:xfrm>
          <a:prstGeom prst="rect">
            <a:avLst/>
          </a:prstGeom>
          <a:noFill/>
        </p:spPr>
        <p:txBody>
          <a:bodyPr wrap="square" rtlCol="0">
            <a:spAutoFit/>
          </a:bodyPr>
          <a:lstStyle/>
          <a:p>
            <a:pPr algn="ctr"/>
            <a:r>
              <a:rPr lang="en-US" sz="2000" smtClean="0"/>
              <a:t>Jeremy Bentham, Hedonist</a:t>
            </a:r>
            <a:endParaRPr lang="en-US" sz="200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smtClean="0"/>
          </a:p>
          <a:p>
            <a:pPr algn="ctr">
              <a:buNone/>
            </a:pPr>
            <a:r>
              <a:rPr lang="en-US" sz="5400" smtClean="0"/>
              <a:t>Argument from Beauty</a:t>
            </a:r>
            <a:endParaRPr lang="en-US" sz="5400"/>
          </a:p>
        </p:txBody>
      </p:sp>
      <p:pic>
        <p:nvPicPr>
          <p:cNvPr id="4" name="Picture 3" descr="wildflowers.jpg"/>
          <p:cNvPicPr>
            <a:picLocks noChangeAspect="1"/>
          </p:cNvPicPr>
          <p:nvPr/>
        </p:nvPicPr>
        <p:blipFill>
          <a:blip r:embed="rId2" cstate="print"/>
          <a:stretch>
            <a:fillRect/>
          </a:stretch>
        </p:blipFill>
        <p:spPr>
          <a:xfrm>
            <a:off x="0" y="-228600"/>
            <a:ext cx="9144000" cy="7315200"/>
          </a:xfrm>
          <a:prstGeom prst="rect">
            <a:avLst/>
          </a:prstGeom>
        </p:spPr>
      </p:pic>
      <p:sp>
        <p:nvSpPr>
          <p:cNvPr id="5" name="TextBox 4"/>
          <p:cNvSpPr txBox="1"/>
          <p:nvPr/>
        </p:nvSpPr>
        <p:spPr>
          <a:xfrm>
            <a:off x="228600" y="3429000"/>
            <a:ext cx="3810000" cy="1815882"/>
          </a:xfrm>
          <a:prstGeom prst="rect">
            <a:avLst/>
          </a:prstGeom>
          <a:noFill/>
        </p:spPr>
        <p:txBody>
          <a:bodyPr wrap="square" rtlCol="0">
            <a:spAutoFit/>
          </a:bodyPr>
          <a:lstStyle/>
          <a:p>
            <a:pPr algn="ctr"/>
            <a:r>
              <a:rPr lang="en-US" sz="5600" dirty="0" smtClean="0">
                <a:ln w="15875">
                  <a:solidFill>
                    <a:schemeClr val="tx1"/>
                  </a:solidFill>
                </a:ln>
                <a:noFill/>
                <a:effectLst>
                  <a:outerShdw blurRad="38100" dist="38100" dir="6000000" sx="101000" sy="101000" algn="tl">
                    <a:schemeClr val="bg1">
                      <a:alpha val="30000"/>
                    </a:schemeClr>
                  </a:outerShdw>
                </a:effectLst>
              </a:rPr>
              <a:t>Argument from Beauty</a:t>
            </a:r>
            <a:endParaRPr lang="en-US" sz="5600" dirty="0">
              <a:ln w="15875">
                <a:solidFill>
                  <a:schemeClr val="tx1"/>
                </a:solidFill>
              </a:ln>
              <a:noFill/>
              <a:effectLst>
                <a:outerShdw blurRad="38100" dist="38100" dir="6000000" sx="101000" sy="101000" algn="tl">
                  <a:schemeClr val="bg1">
                    <a:alpha val="30000"/>
                  </a:schemeClr>
                </a:outerShdw>
              </a:effectLst>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indent="0">
              <a:spcAft>
                <a:spcPts val="1200"/>
              </a:spcAft>
              <a:buNone/>
            </a:pPr>
            <a:r>
              <a:rPr lang="en-US" smtClean="0"/>
              <a:t>Consider two worlds.</a:t>
            </a:r>
          </a:p>
          <a:p>
            <a:pPr indent="0">
              <a:spcAft>
                <a:spcPts val="1200"/>
              </a:spcAft>
              <a:buNone/>
            </a:pPr>
            <a:r>
              <a:rPr lang="en-US" smtClean="0"/>
              <a:t>Neither world contains any sentient beings: no people, no animals, no spirits, no deities, no artificial intelligences.</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absolute vs. instrumental</a:t>
            </a:r>
            <a:endParaRPr lang="en-US" dirty="0"/>
          </a:p>
        </p:txBody>
      </p:sp>
      <p:sp>
        <p:nvSpPr>
          <p:cNvPr id="3" name="Content Placeholder 2"/>
          <p:cNvSpPr>
            <a:spLocks noGrp="1"/>
          </p:cNvSpPr>
          <p:nvPr>
            <p:ph idx="1"/>
          </p:nvPr>
        </p:nvSpPr>
        <p:spPr/>
        <p:txBody>
          <a:bodyPr/>
          <a:lstStyle/>
          <a:p>
            <a:pPr marL="182880" indent="0">
              <a:spcAft>
                <a:spcPts val="1800"/>
              </a:spcAft>
              <a:buNone/>
            </a:pPr>
            <a:r>
              <a:rPr lang="en-US" dirty="0" smtClean="0"/>
              <a:t>Something is </a:t>
            </a:r>
            <a:r>
              <a:rPr lang="en-US" u="sng" dirty="0" smtClean="0"/>
              <a:t>absolutely</a:t>
            </a:r>
            <a:r>
              <a:rPr lang="en-US" dirty="0" smtClean="0"/>
              <a:t> good if it is good for its own sake, and </a:t>
            </a:r>
            <a:r>
              <a:rPr lang="en-US" u="sng" dirty="0" smtClean="0"/>
              <a:t>absolutely</a:t>
            </a:r>
            <a:r>
              <a:rPr lang="en-US" dirty="0" smtClean="0"/>
              <a:t> bad if it is bad in and of itself.</a:t>
            </a:r>
          </a:p>
          <a:p>
            <a:pPr marL="182880" indent="0">
              <a:buNone/>
            </a:pPr>
            <a:r>
              <a:rPr lang="en-US" dirty="0" smtClean="0">
                <a:solidFill>
                  <a:schemeClr val="bg1"/>
                </a:solidFill>
              </a:rPr>
              <a:t>Something is </a:t>
            </a:r>
            <a:r>
              <a:rPr lang="en-US" u="sng" dirty="0" smtClean="0">
                <a:solidFill>
                  <a:schemeClr val="bg1"/>
                </a:solidFill>
              </a:rPr>
              <a:t>instrumentally good</a:t>
            </a:r>
            <a:r>
              <a:rPr lang="en-US" dirty="0" smtClean="0">
                <a:solidFill>
                  <a:schemeClr val="bg1"/>
                </a:solidFill>
              </a:rPr>
              <a:t> if it has a net balance of </a:t>
            </a:r>
            <a:r>
              <a:rPr lang="en-US" i="1" dirty="0" smtClean="0">
                <a:solidFill>
                  <a:schemeClr val="bg1"/>
                </a:solidFill>
              </a:rPr>
              <a:t>absolutely</a:t>
            </a:r>
            <a:r>
              <a:rPr lang="en-US" dirty="0" smtClean="0">
                <a:solidFill>
                  <a:schemeClr val="bg1"/>
                </a:solidFill>
              </a:rPr>
              <a:t> good effects, and </a:t>
            </a:r>
            <a:r>
              <a:rPr lang="en-US" u="sng" dirty="0" smtClean="0">
                <a:solidFill>
                  <a:schemeClr val="bg1"/>
                </a:solidFill>
              </a:rPr>
              <a:t>instrumentally bad</a:t>
            </a:r>
            <a:r>
              <a:rPr lang="en-US" dirty="0" smtClean="0">
                <a:solidFill>
                  <a:schemeClr val="bg1"/>
                </a:solidFill>
              </a:rPr>
              <a:t> if it has a net balance of </a:t>
            </a:r>
            <a:r>
              <a:rPr lang="en-US" i="1" dirty="0" smtClean="0">
                <a:solidFill>
                  <a:schemeClr val="bg1"/>
                </a:solidFill>
              </a:rPr>
              <a:t>absolutely</a:t>
            </a:r>
            <a:r>
              <a:rPr lang="en-US" dirty="0" smtClean="0">
                <a:solidFill>
                  <a:schemeClr val="bg1"/>
                </a:solidFill>
              </a:rPr>
              <a:t> bad effects.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Mindless Worlds</a:t>
            </a:r>
            <a:endParaRPr lang="en-US"/>
          </a:p>
        </p:txBody>
      </p:sp>
      <p:pic>
        <p:nvPicPr>
          <p:cNvPr id="7" name="Picture 6" descr="yosemite3.jpg"/>
          <p:cNvPicPr>
            <a:picLocks noChangeAspect="1"/>
          </p:cNvPicPr>
          <p:nvPr/>
        </p:nvPicPr>
        <p:blipFill>
          <a:blip r:embed="rId2" cstate="print"/>
          <a:stretch>
            <a:fillRect/>
          </a:stretch>
        </p:blipFill>
        <p:spPr>
          <a:xfrm>
            <a:off x="1219200" y="304800"/>
            <a:ext cx="6604000" cy="4953000"/>
          </a:xfrm>
          <a:prstGeom prst="rect">
            <a:avLst/>
          </a:prstGeom>
        </p:spPr>
      </p:pic>
      <p:sp>
        <p:nvSpPr>
          <p:cNvPr id="8" name="TextBox 7"/>
          <p:cNvSpPr txBox="1"/>
          <p:nvPr/>
        </p:nvSpPr>
        <p:spPr>
          <a:xfrm>
            <a:off x="838200" y="5410200"/>
            <a:ext cx="7467600" cy="1200329"/>
          </a:xfrm>
          <a:prstGeom prst="rect">
            <a:avLst/>
          </a:prstGeom>
          <a:noFill/>
        </p:spPr>
        <p:txBody>
          <a:bodyPr wrap="square" rtlCol="0">
            <a:spAutoFit/>
          </a:bodyPr>
          <a:lstStyle/>
          <a:p>
            <a:r>
              <a:rPr lang="en-US" sz="2400" smtClean="0"/>
              <a:t>One of the worlds is full of high mountains, clear lakes, deep forests, grassy plains, wide oceans, flowing rivers, towering cloud formations, etc. Call this “Beautiful World.”</a:t>
            </a:r>
            <a:endParaRPr lang="en-US" sz="240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semite3.jpg"/>
          <p:cNvPicPr>
            <a:picLocks noChangeAspect="1"/>
          </p:cNvPicPr>
          <p:nvPr/>
        </p:nvPicPr>
        <p:blipFill>
          <a:blip r:embed="rId2" cstate="print"/>
          <a:stretch>
            <a:fillRect/>
          </a:stretch>
        </p:blipFill>
        <p:spPr>
          <a:xfrm>
            <a:off x="1056798" y="457200"/>
            <a:ext cx="6944202" cy="4769870"/>
          </a:xfrm>
          <a:prstGeom prst="rect">
            <a:avLst/>
          </a:prstGeom>
        </p:spPr>
      </p:pic>
      <p:sp>
        <p:nvSpPr>
          <p:cNvPr id="8" name="TextBox 7"/>
          <p:cNvSpPr txBox="1"/>
          <p:nvPr/>
        </p:nvSpPr>
        <p:spPr>
          <a:xfrm>
            <a:off x="990600" y="5410200"/>
            <a:ext cx="7467600" cy="830997"/>
          </a:xfrm>
          <a:prstGeom prst="rect">
            <a:avLst/>
          </a:prstGeom>
          <a:noFill/>
        </p:spPr>
        <p:txBody>
          <a:bodyPr wrap="square" rtlCol="0">
            <a:spAutoFit/>
          </a:bodyPr>
          <a:lstStyle/>
          <a:p>
            <a:r>
              <a:rPr lang="en-US" sz="2400" smtClean="0"/>
              <a:t>The other world contains nothing but dust and rubble under a dull sky. Call this “Ugly World.”</a:t>
            </a:r>
            <a:endParaRPr lang="en-US" sz="24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Which world is better?</a:t>
            </a:r>
            <a:endParaRPr lang="en-US"/>
          </a:p>
        </p:txBody>
      </p:sp>
      <p:sp>
        <p:nvSpPr>
          <p:cNvPr id="3" name="Content Placeholder 2"/>
          <p:cNvSpPr>
            <a:spLocks noGrp="1"/>
          </p:cNvSpPr>
          <p:nvPr>
            <p:ph idx="1"/>
          </p:nvPr>
        </p:nvSpPr>
        <p:spPr>
          <a:xfrm>
            <a:off x="457200" y="1600200"/>
            <a:ext cx="8229600" cy="4953000"/>
          </a:xfrm>
        </p:spPr>
        <p:txBody>
          <a:bodyPr>
            <a:normAutofit/>
          </a:bodyPr>
          <a:lstStyle/>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r>
              <a:rPr lang="en-US" sz="2800" smtClean="0">
                <a:solidFill>
                  <a:schemeClr val="bg1"/>
                </a:solidFill>
              </a:rPr>
              <a:t>If hedonism is the correct theory of value, the answer is...</a:t>
            </a:r>
            <a:endParaRPr lang="en-US" sz="2800">
              <a:solidFill>
                <a:schemeClr val="bg1"/>
              </a:solidFill>
            </a:endParaRPr>
          </a:p>
        </p:txBody>
      </p:sp>
      <p:pic>
        <p:nvPicPr>
          <p:cNvPr id="4" name="Picture 3" descr="mars.jpg"/>
          <p:cNvPicPr>
            <a:picLocks noChangeAspect="1"/>
          </p:cNvPicPr>
          <p:nvPr/>
        </p:nvPicPr>
        <p:blipFill>
          <a:blip r:embed="rId2" cstate="print"/>
          <a:srcRect r="16525"/>
          <a:stretch>
            <a:fillRect/>
          </a:stretch>
        </p:blipFill>
        <p:spPr>
          <a:xfrm>
            <a:off x="533400" y="1600200"/>
            <a:ext cx="3889401" cy="3200400"/>
          </a:xfrm>
          <a:prstGeom prst="rect">
            <a:avLst/>
          </a:prstGeom>
        </p:spPr>
      </p:pic>
      <p:pic>
        <p:nvPicPr>
          <p:cNvPr id="5" name="Picture 4" descr="yosemite3.jpg"/>
          <p:cNvPicPr>
            <a:picLocks noChangeAspect="1"/>
          </p:cNvPicPr>
          <p:nvPr/>
        </p:nvPicPr>
        <p:blipFill>
          <a:blip r:embed="rId3" cstate="print"/>
          <a:srcRect l="4200" r="3000"/>
          <a:stretch>
            <a:fillRect/>
          </a:stretch>
        </p:blipFill>
        <p:spPr>
          <a:xfrm>
            <a:off x="4572000" y="1600200"/>
            <a:ext cx="3959964" cy="32004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Which world is better?</a:t>
            </a:r>
            <a:endParaRPr lang="en-US"/>
          </a:p>
        </p:txBody>
      </p:sp>
      <p:sp>
        <p:nvSpPr>
          <p:cNvPr id="3" name="Content Placeholder 2"/>
          <p:cNvSpPr>
            <a:spLocks noGrp="1"/>
          </p:cNvSpPr>
          <p:nvPr>
            <p:ph idx="1"/>
          </p:nvPr>
        </p:nvSpPr>
        <p:spPr>
          <a:xfrm>
            <a:off x="457200" y="1600200"/>
            <a:ext cx="8229600" cy="4953000"/>
          </a:xfrm>
        </p:spPr>
        <p:txBody>
          <a:bodyPr>
            <a:normAutofit/>
          </a:bodyPr>
          <a:lstStyle/>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endParaRPr lang="en-US" sz="2800" smtClean="0"/>
          </a:p>
          <a:p>
            <a:pPr indent="0">
              <a:buNone/>
            </a:pPr>
            <a:r>
              <a:rPr lang="en-US" sz="2800" smtClean="0"/>
              <a:t>If hedonism is the correct theory of absolute value, the answer is...</a:t>
            </a:r>
            <a:endParaRPr lang="en-US" sz="2800"/>
          </a:p>
        </p:txBody>
      </p:sp>
      <p:pic>
        <p:nvPicPr>
          <p:cNvPr id="4" name="Picture 3" descr="mars.jpg"/>
          <p:cNvPicPr>
            <a:picLocks noChangeAspect="1"/>
          </p:cNvPicPr>
          <p:nvPr/>
        </p:nvPicPr>
        <p:blipFill>
          <a:blip r:embed="rId2" cstate="print"/>
          <a:srcRect r="16525"/>
          <a:stretch>
            <a:fillRect/>
          </a:stretch>
        </p:blipFill>
        <p:spPr>
          <a:xfrm>
            <a:off x="533400" y="1600200"/>
            <a:ext cx="3889401" cy="3200400"/>
          </a:xfrm>
          <a:prstGeom prst="rect">
            <a:avLst/>
          </a:prstGeom>
        </p:spPr>
      </p:pic>
      <p:pic>
        <p:nvPicPr>
          <p:cNvPr id="5" name="Picture 4" descr="yosemite3.jpg"/>
          <p:cNvPicPr>
            <a:picLocks noChangeAspect="1"/>
          </p:cNvPicPr>
          <p:nvPr/>
        </p:nvPicPr>
        <p:blipFill>
          <a:blip r:embed="rId3" cstate="print"/>
          <a:srcRect l="4200" r="3000"/>
          <a:stretch>
            <a:fillRect/>
          </a:stretch>
        </p:blipFill>
        <p:spPr>
          <a:xfrm>
            <a:off x="4572000" y="1600200"/>
            <a:ext cx="3959964" cy="32004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mtClean="0"/>
              <a:t>	Neither!</a:t>
            </a: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105400"/>
          </a:xfrm>
        </p:spPr>
        <p:txBody>
          <a:bodyPr>
            <a:normAutofit/>
          </a:bodyPr>
          <a:lstStyle/>
          <a:p>
            <a:pPr indent="0">
              <a:buNone/>
            </a:pPr>
            <a:r>
              <a:rPr lang="en-US" smtClean="0"/>
              <a:t>What should a hedonist say about this?</a:t>
            </a:r>
          </a:p>
          <a:p>
            <a:pPr indent="0">
              <a:buNone/>
            </a:pPr>
            <a:endParaRPr lang="en-US" smtClean="0"/>
          </a:p>
          <a:p>
            <a:pPr indent="0">
              <a:buNone/>
            </a:pPr>
            <a:r>
              <a:rPr lang="en-US" smtClean="0"/>
              <a:t>He can point out that a landscape that gives </a:t>
            </a:r>
            <a:r>
              <a:rPr lang="en-US" u="sng" smtClean="0"/>
              <a:t>us</a:t>
            </a:r>
            <a:r>
              <a:rPr lang="en-US" smtClean="0"/>
              <a:t> pleasure might be considered ugly by Martians, who might derive great pleasure from viewing the (to us) barren Martian landscape.</a:t>
            </a:r>
          </a:p>
          <a:p>
            <a:pPr indent="0">
              <a:buNone/>
            </a:pPr>
            <a:endParaRPr lang="en-US"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ars.jpg"/>
          <p:cNvPicPr>
            <a:picLocks noGrp="1" noChangeAspect="1"/>
          </p:cNvPicPr>
          <p:nvPr>
            <p:ph idx="1"/>
          </p:nvPr>
        </p:nvPicPr>
        <p:blipFill>
          <a:blip r:embed="rId2" cstate="print"/>
          <a:srcRect r="7869"/>
          <a:stretch>
            <a:fillRect/>
          </a:stretch>
        </p:blipFill>
        <p:spPr>
          <a:xfrm>
            <a:off x="0" y="0"/>
            <a:ext cx="9198688" cy="6858000"/>
          </a:xfr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indent="0">
              <a:spcAft>
                <a:spcPts val="600"/>
              </a:spcAft>
              <a:buNone/>
            </a:pPr>
            <a:r>
              <a:rPr lang="en-US" smtClean="0"/>
              <a:t>So there is no </a:t>
            </a:r>
            <a:r>
              <a:rPr lang="en-US" u="sng" smtClean="0"/>
              <a:t>absolute</a:t>
            </a:r>
            <a:r>
              <a:rPr lang="en-US" smtClean="0"/>
              <a:t> sense in which Beautiful World is better than Ugly World.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Summing up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70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fontScale="92500" lnSpcReduction="10000"/>
          </a:bodyPr>
          <a:lstStyle/>
          <a:p>
            <a:pPr>
              <a:spcAft>
                <a:spcPts val="600"/>
              </a:spcAft>
            </a:pPr>
            <a:r>
              <a:rPr lang="en-US" dirty="0" smtClean="0"/>
              <a:t>Moral philosophy is the study of value (good and bad) and norms (right and wrong).</a:t>
            </a:r>
          </a:p>
          <a:p>
            <a:pPr>
              <a:spcAft>
                <a:spcPts val="600"/>
              </a:spcAft>
            </a:pPr>
            <a:r>
              <a:rPr lang="en-US" dirty="0" smtClean="0">
                <a:solidFill>
                  <a:schemeClr val="bg1"/>
                </a:solidFill>
              </a:rPr>
              <a:t>(Non-hedonic) hedonism is a theory of value that says that pleasure is the only thing that is good for its own sake, and pain is the only thing that is bad in and of itself.</a:t>
            </a:r>
          </a:p>
          <a:p>
            <a:pPr>
              <a:spcAft>
                <a:spcPts val="600"/>
              </a:spcAft>
            </a:pPr>
            <a:r>
              <a:rPr lang="en-US" dirty="0" smtClean="0">
                <a:solidFill>
                  <a:schemeClr val="bg1"/>
                </a:solidFill>
              </a:rPr>
              <a:t>Hedonism is an appealing theory, inasmuch as our ultimate rationale for doing the things we do is usually, if not always, to create pleasure or diminish pain (in ourselves or others).</a:t>
            </a:r>
          </a:p>
          <a:p>
            <a:r>
              <a:rPr lang="en-US" dirty="0" smtClean="0">
                <a:solidFill>
                  <a:schemeClr val="bg1"/>
                </a:solidFill>
              </a:rPr>
              <a:t>Of the four arguments </a:t>
            </a:r>
            <a:r>
              <a:rPr lang="en-US" i="1" dirty="0" smtClean="0">
                <a:solidFill>
                  <a:schemeClr val="bg1"/>
                </a:solidFill>
              </a:rPr>
              <a:t>against</a:t>
            </a:r>
            <a:r>
              <a:rPr lang="en-US" dirty="0" smtClean="0">
                <a:solidFill>
                  <a:schemeClr val="bg1"/>
                </a:solidFill>
              </a:rPr>
              <a:t> hedonism that we considered, none of them succeeded in proving hedonism false.</a:t>
            </a:r>
          </a:p>
          <a:p>
            <a:endParaRPr lang="en-US" dirty="0"/>
          </a:p>
        </p:txBody>
      </p:sp>
    </p:spTree>
    <p:extLst>
      <p:ext uri="{BB962C8B-B14F-4D97-AF65-F5344CB8AC3E}">
        <p14:creationId xmlns:p14="http://schemas.microsoft.com/office/powerpoint/2010/main" val="110588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absolute vs. instrumental</a:t>
            </a:r>
            <a:endParaRPr lang="en-US" dirty="0"/>
          </a:p>
        </p:txBody>
      </p:sp>
      <p:sp>
        <p:nvSpPr>
          <p:cNvPr id="3" name="Content Placeholder 2"/>
          <p:cNvSpPr>
            <a:spLocks noGrp="1"/>
          </p:cNvSpPr>
          <p:nvPr>
            <p:ph idx="1"/>
          </p:nvPr>
        </p:nvSpPr>
        <p:spPr/>
        <p:txBody>
          <a:bodyPr/>
          <a:lstStyle/>
          <a:p>
            <a:pPr marL="182880" indent="0">
              <a:spcAft>
                <a:spcPts val="1800"/>
              </a:spcAft>
              <a:buNone/>
            </a:pPr>
            <a:r>
              <a:rPr lang="en-US" dirty="0" smtClean="0"/>
              <a:t>Something is </a:t>
            </a:r>
            <a:r>
              <a:rPr lang="en-US" u="sng" dirty="0" smtClean="0"/>
              <a:t>absolutely</a:t>
            </a:r>
            <a:r>
              <a:rPr lang="en-US" dirty="0" smtClean="0"/>
              <a:t> good if it is good for its own sake, and </a:t>
            </a:r>
            <a:r>
              <a:rPr lang="en-US" u="sng" dirty="0" smtClean="0"/>
              <a:t>absolutely</a:t>
            </a:r>
            <a:r>
              <a:rPr lang="en-US" dirty="0" smtClean="0"/>
              <a:t> bad if it is bad in and of itself.</a:t>
            </a:r>
          </a:p>
          <a:p>
            <a:pPr marL="182880" indent="0">
              <a:buNone/>
            </a:pPr>
            <a:r>
              <a:rPr lang="en-US" dirty="0" smtClean="0"/>
              <a:t>Something is </a:t>
            </a:r>
            <a:r>
              <a:rPr lang="en-US" u="sng" dirty="0" smtClean="0"/>
              <a:t>instrumentally</a:t>
            </a:r>
            <a:r>
              <a:rPr lang="en-US" dirty="0" smtClean="0"/>
              <a:t> good if it has a net balance of </a:t>
            </a:r>
            <a:r>
              <a:rPr lang="en-US" i="1" dirty="0" smtClean="0"/>
              <a:t>absolutely</a:t>
            </a:r>
            <a:r>
              <a:rPr lang="en-US" dirty="0" smtClean="0"/>
              <a:t> good effects, and </a:t>
            </a:r>
            <a:r>
              <a:rPr lang="en-US" u="sng" dirty="0" smtClean="0"/>
              <a:t>instrumentally</a:t>
            </a:r>
            <a:r>
              <a:rPr lang="en-US" dirty="0" smtClean="0"/>
              <a:t> bad if it has a net balance of </a:t>
            </a:r>
            <a:r>
              <a:rPr lang="en-US" i="1" dirty="0" smtClean="0"/>
              <a:t>absolutely</a:t>
            </a:r>
            <a:r>
              <a:rPr lang="en-US" dirty="0" smtClean="0"/>
              <a:t> bad effects.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fontScale="92500" lnSpcReduction="10000"/>
          </a:bodyPr>
          <a:lstStyle/>
          <a:p>
            <a:pPr>
              <a:spcAft>
                <a:spcPts val="600"/>
              </a:spcAft>
            </a:pPr>
            <a:r>
              <a:rPr lang="en-US" dirty="0" smtClean="0"/>
              <a:t>Moral philosophy is the study of value (good and bad) and norms (right and wrong).</a:t>
            </a:r>
          </a:p>
          <a:p>
            <a:pPr>
              <a:spcAft>
                <a:spcPts val="600"/>
              </a:spcAft>
            </a:pPr>
            <a:r>
              <a:rPr lang="en-US" dirty="0" smtClean="0"/>
              <a:t>(Non-hedonic) hedonism is a theory of value that says that pleasure is the only thing that is good for its own sake, and pain is the only thing that is bad in and of itself.</a:t>
            </a:r>
          </a:p>
          <a:p>
            <a:pPr>
              <a:spcAft>
                <a:spcPts val="600"/>
              </a:spcAft>
            </a:pPr>
            <a:r>
              <a:rPr lang="en-US" dirty="0" smtClean="0">
                <a:solidFill>
                  <a:schemeClr val="bg1"/>
                </a:solidFill>
              </a:rPr>
              <a:t>Hedonism is an appealing theory, inasmuch as our ultimate rationale for doing the things we do is usually, if not always, to create pleasure or diminish pain (in ourselves or others).</a:t>
            </a:r>
          </a:p>
          <a:p>
            <a:r>
              <a:rPr lang="en-US" dirty="0" smtClean="0">
                <a:solidFill>
                  <a:schemeClr val="bg1"/>
                </a:solidFill>
              </a:rPr>
              <a:t>Of the four arguments </a:t>
            </a:r>
            <a:r>
              <a:rPr lang="en-US" i="1" dirty="0" smtClean="0">
                <a:solidFill>
                  <a:schemeClr val="bg1"/>
                </a:solidFill>
              </a:rPr>
              <a:t>against</a:t>
            </a:r>
            <a:r>
              <a:rPr lang="en-US" dirty="0" smtClean="0">
                <a:solidFill>
                  <a:schemeClr val="bg1"/>
                </a:solidFill>
              </a:rPr>
              <a:t> hedonism that we considered, none of them succeeded in proving hedonism false.</a:t>
            </a:r>
          </a:p>
          <a:p>
            <a:endParaRPr lang="en-US" dirty="0"/>
          </a:p>
        </p:txBody>
      </p:sp>
    </p:spTree>
    <p:extLst>
      <p:ext uri="{BB962C8B-B14F-4D97-AF65-F5344CB8AC3E}">
        <p14:creationId xmlns:p14="http://schemas.microsoft.com/office/powerpoint/2010/main" val="41688609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fontScale="92500" lnSpcReduction="10000"/>
          </a:bodyPr>
          <a:lstStyle/>
          <a:p>
            <a:pPr>
              <a:spcAft>
                <a:spcPts val="600"/>
              </a:spcAft>
            </a:pPr>
            <a:r>
              <a:rPr lang="en-US" dirty="0" smtClean="0"/>
              <a:t>Moral philosophy is the study of value (good and bad) and norms (right and wrong).</a:t>
            </a:r>
          </a:p>
          <a:p>
            <a:pPr>
              <a:spcAft>
                <a:spcPts val="600"/>
              </a:spcAft>
            </a:pPr>
            <a:r>
              <a:rPr lang="en-US" dirty="0" smtClean="0"/>
              <a:t>(Non-hedonic) hedonism is a theory of value that says that pleasure is the only thing that is good for its own sake, and pain is the only thing that is bad in and of itself.</a:t>
            </a:r>
          </a:p>
          <a:p>
            <a:pPr>
              <a:spcAft>
                <a:spcPts val="600"/>
              </a:spcAft>
            </a:pPr>
            <a:r>
              <a:rPr lang="en-US" dirty="0" smtClean="0"/>
              <a:t>Hedonism is an appealing theory, inasmuch as our ultimate rationale for doing the things we do is usually, if not always, to create pleasure or diminish pain (in ourselves or others).</a:t>
            </a:r>
          </a:p>
          <a:p>
            <a:r>
              <a:rPr lang="en-US" dirty="0" smtClean="0">
                <a:solidFill>
                  <a:schemeClr val="bg1"/>
                </a:solidFill>
              </a:rPr>
              <a:t>Of the four arguments </a:t>
            </a:r>
            <a:r>
              <a:rPr lang="en-US" i="1" dirty="0" smtClean="0">
                <a:solidFill>
                  <a:schemeClr val="bg1"/>
                </a:solidFill>
              </a:rPr>
              <a:t>against</a:t>
            </a:r>
            <a:r>
              <a:rPr lang="en-US" dirty="0" smtClean="0">
                <a:solidFill>
                  <a:schemeClr val="bg1"/>
                </a:solidFill>
              </a:rPr>
              <a:t> hedonism that we considered, none of them succeeded in proving hedonism false.</a:t>
            </a:r>
          </a:p>
          <a:p>
            <a:endParaRPr lang="en-US" dirty="0"/>
          </a:p>
        </p:txBody>
      </p:sp>
    </p:spTree>
    <p:extLst>
      <p:ext uri="{BB962C8B-B14F-4D97-AF65-F5344CB8AC3E}">
        <p14:creationId xmlns:p14="http://schemas.microsoft.com/office/powerpoint/2010/main" val="31129194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fontScale="92500" lnSpcReduction="10000"/>
          </a:bodyPr>
          <a:lstStyle/>
          <a:p>
            <a:pPr>
              <a:spcAft>
                <a:spcPts val="600"/>
              </a:spcAft>
            </a:pPr>
            <a:r>
              <a:rPr lang="en-US" dirty="0" smtClean="0"/>
              <a:t>Moral philosophy is the study of value (good and bad) and norms (right and wrong).</a:t>
            </a:r>
          </a:p>
          <a:p>
            <a:pPr>
              <a:spcAft>
                <a:spcPts val="600"/>
              </a:spcAft>
            </a:pPr>
            <a:r>
              <a:rPr lang="en-US" smtClean="0"/>
              <a:t>(Non-egoistic</a:t>
            </a:r>
            <a:r>
              <a:rPr lang="en-US" dirty="0" smtClean="0"/>
              <a:t>) hedonism is a theory of value that says that pleasure is the only thing that is good for its own sake, and pain is the only thing that is bad in and of itself.</a:t>
            </a:r>
          </a:p>
          <a:p>
            <a:pPr>
              <a:spcAft>
                <a:spcPts val="600"/>
              </a:spcAft>
            </a:pPr>
            <a:r>
              <a:rPr lang="en-US" dirty="0" smtClean="0"/>
              <a:t>Hedonism is an appealing theory, inasmuch as our ultimate rationale for doing the things we do is usually, if not always, to create pleasure or diminish pain (in ourselves or others).</a:t>
            </a:r>
          </a:p>
          <a:p>
            <a:r>
              <a:rPr lang="en-US" dirty="0" smtClean="0"/>
              <a:t>Of the four arguments </a:t>
            </a:r>
            <a:r>
              <a:rPr lang="en-US" i="1" dirty="0" smtClean="0"/>
              <a:t>against</a:t>
            </a:r>
            <a:r>
              <a:rPr lang="en-US" dirty="0" smtClean="0"/>
              <a:t> hedonism that we considered, none of them succeeded in proving hedonism false.</a:t>
            </a:r>
          </a:p>
          <a:p>
            <a:endParaRPr lang="en-US" dirty="0"/>
          </a:p>
        </p:txBody>
      </p:sp>
    </p:spTree>
    <p:extLst>
      <p:ext uri="{BB962C8B-B14F-4D97-AF65-F5344CB8AC3E}">
        <p14:creationId xmlns:p14="http://schemas.microsoft.com/office/powerpoint/2010/main" val="6689487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indent="0">
              <a:buNone/>
            </a:pPr>
            <a:endParaRPr lang="en-US" smtClean="0"/>
          </a:p>
          <a:p>
            <a:pPr indent="0">
              <a:buNone/>
            </a:pPr>
            <a:endParaRPr lang="en-US" smtClean="0"/>
          </a:p>
          <a:p>
            <a:pPr indent="0">
              <a:buNone/>
            </a:pPr>
            <a:endParaRPr lang="en-US" smtClean="0"/>
          </a:p>
          <a:p>
            <a:pPr indent="0">
              <a:buNone/>
            </a:pPr>
            <a:endParaRPr lang="en-US" smtClean="0"/>
          </a:p>
          <a:p>
            <a:pPr indent="0">
              <a:buNone/>
            </a:pPr>
            <a:endParaRPr lang="en-US" smtClean="0"/>
          </a:p>
          <a:p>
            <a:pPr indent="0">
              <a:buNone/>
            </a:pPr>
            <a:endParaRPr lang="en-US" smtClean="0"/>
          </a:p>
          <a:p>
            <a:pPr indent="0" algn="r">
              <a:buNone/>
            </a:pPr>
            <a:r>
              <a:rPr lang="en-US" smtClean="0"/>
              <a:t>End of lecture.</a:t>
            </a:r>
          </a:p>
          <a:p>
            <a:pPr indent="0">
              <a:buNone/>
            </a:pPr>
            <a:endParaRPr lang="en-US" smtClean="0"/>
          </a:p>
          <a:p>
            <a:pPr indent="0">
              <a:buNone/>
            </a:pPr>
            <a:endParaRPr lang="en-US" smtClean="0"/>
          </a:p>
          <a:p>
            <a:pPr indent="0">
              <a:buNone/>
            </a:pPr>
            <a:endParaRPr lang="en-US" smtClean="0"/>
          </a:p>
          <a:p>
            <a:pPr indent="0">
              <a:buNone/>
            </a:pPr>
            <a:endParaRPr lang="en-US"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Weekly Assignment #2</a:t>
            </a:r>
            <a:endParaRPr lang="en-US"/>
          </a:p>
        </p:txBody>
      </p:sp>
      <p:sp>
        <p:nvSpPr>
          <p:cNvPr id="3" name="Content Placeholder 2"/>
          <p:cNvSpPr>
            <a:spLocks noGrp="1"/>
          </p:cNvSpPr>
          <p:nvPr>
            <p:ph idx="1"/>
          </p:nvPr>
        </p:nvSpPr>
        <p:spPr>
          <a:xfrm>
            <a:off x="457200" y="1524000"/>
            <a:ext cx="8229600" cy="4800600"/>
          </a:xfrm>
        </p:spPr>
        <p:txBody>
          <a:bodyPr>
            <a:noAutofit/>
          </a:bodyPr>
          <a:lstStyle/>
          <a:p>
            <a:pPr marL="91440" indent="0">
              <a:spcAft>
                <a:spcPts val="1200"/>
              </a:spcAft>
              <a:buNone/>
            </a:pPr>
            <a:r>
              <a:rPr lang="en-US" sz="2800" dirty="0" smtClean="0"/>
              <a:t>In the reading for next week, Peter Singer entertains the principle that “if it is in our power to prevent something very bad from happening, without thereby sacrificing anything morally significant, we ought, morally, to do it.” Singer then asserts that if we were to live by this principle, “our lives, our society, and our world would be fundamentally changed.” Do you think that Singer’s assertion is true? Why or why not?</a:t>
            </a:r>
          </a:p>
          <a:p>
            <a:pPr marL="91440" indent="0">
              <a:buNone/>
            </a:pPr>
            <a:r>
              <a:rPr lang="en-US" sz="2800" dirty="0" smtClean="0"/>
              <a:t>Limit: 200 words max.</a:t>
            </a:r>
          </a:p>
          <a:p>
            <a:pPr marL="91440" indent="0">
              <a:buNone/>
            </a:pPr>
            <a:r>
              <a:rPr lang="en-US" sz="2800" dirty="0" smtClean="0"/>
              <a:t>Upload by 8:00pm, Thursday </a:t>
            </a:r>
            <a:r>
              <a:rPr lang="en-US" sz="2800" dirty="0"/>
              <a:t>4</a:t>
            </a:r>
            <a:r>
              <a:rPr lang="en-US" sz="2800" dirty="0" smtClean="0"/>
              <a:t> September 2014</a:t>
            </a:r>
            <a:endParaRPr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2825</TotalTime>
  <Words>2925</Words>
  <Application>Microsoft Office PowerPoint</Application>
  <PresentationFormat>On-screen Show (4:3)</PresentationFormat>
  <Paragraphs>264</Paragraphs>
  <Slides>94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94</vt:i4>
      </vt:variant>
    </vt:vector>
  </HeadingPairs>
  <TitlesOfParts>
    <vt:vector size="97" baseType="lpstr">
      <vt:lpstr>Arial</vt:lpstr>
      <vt:lpstr>Calibri</vt:lpstr>
      <vt:lpstr>Office Theme</vt:lpstr>
      <vt:lpstr>Goodness  &amp; Pleasure</vt:lpstr>
      <vt:lpstr>Today’s Plan</vt:lpstr>
      <vt:lpstr>Moral philosophy overview</vt:lpstr>
      <vt:lpstr>Norms and Value</vt:lpstr>
      <vt:lpstr>Norms and Value</vt:lpstr>
      <vt:lpstr>PowerPoint Presentation</vt:lpstr>
      <vt:lpstr>Value: absolute vs. instrumental</vt:lpstr>
      <vt:lpstr>Value: absolute vs. instrumental</vt:lpstr>
      <vt:lpstr>Value: absolute vs. instrumental</vt:lpstr>
      <vt:lpstr>Instrumentally, but not absolutely, good</vt:lpstr>
      <vt:lpstr>Instrumentally, but not absolutely, good</vt:lpstr>
      <vt:lpstr>PowerPoint Presentation</vt:lpstr>
      <vt:lpstr>Instrumentally, but not absolutely, bad</vt:lpstr>
      <vt:lpstr>Instrumentally, but not absolutely, bad</vt:lpstr>
      <vt:lpstr>Hedonism</vt:lpstr>
      <vt:lpstr>PowerPoint Presentation</vt:lpstr>
      <vt:lpstr>PowerPoint Presentation</vt:lpstr>
      <vt:lpstr>Egoistic Hedonism</vt:lpstr>
      <vt:lpstr>Non-egoistic Hedonism</vt:lpstr>
      <vt:lpstr>PowerPoint Presentation</vt:lpstr>
      <vt:lpstr>PowerPoint Presentation</vt:lpstr>
      <vt:lpstr>PowerPoint Presentation</vt:lpstr>
      <vt:lpstr>PowerPoint Presentation</vt:lpstr>
      <vt:lpstr>Arguments against hedonism</vt:lpstr>
      <vt:lpstr>PowerPoint Presentation</vt:lpstr>
      <vt:lpstr>Haydn vs. the Oyster</vt:lpstr>
      <vt:lpstr>Haydn vs. the Oyster</vt:lpstr>
      <vt:lpstr>PowerPoint Presentation</vt:lpstr>
      <vt:lpstr>PowerPoint Presentation</vt:lpstr>
      <vt:lpstr>Which life do you choose?</vt:lpstr>
      <vt:lpstr>PowerPoint Presentation</vt:lpstr>
      <vt:lpstr>PowerPoint Presentation</vt:lpstr>
      <vt:lpstr>PowerPoint Presentation</vt:lpstr>
      <vt:lpstr>Option #1: Incommensurable pleasures</vt:lpstr>
      <vt:lpstr>Option #1: Incommensurable pleasures</vt:lpstr>
      <vt:lpstr>Option #1: Incommensurable pleasures</vt:lpstr>
      <vt:lpstr>Option #1: Incommensurable pleasures</vt:lpstr>
      <vt:lpstr>PowerPoint Presentation</vt:lpstr>
      <vt:lpstr>Option #2: Average vs. total pleasure</vt:lpstr>
      <vt:lpstr>Option #2: Average vs. total pleasure</vt:lpstr>
      <vt:lpstr>Option #2: Average vs. total pleasure</vt:lpstr>
      <vt:lpstr>Option #3: Pro-oyster</vt:lpstr>
      <vt:lpstr>Option #3: Pro-oyster</vt:lpstr>
      <vt:lpstr>Option #3: Pro-oyster</vt:lpstr>
      <vt:lpstr>PowerPoint Presentation</vt:lpstr>
      <vt:lpstr>PowerPoint Presentation</vt:lpstr>
      <vt:lpstr>PowerPoint Presentation</vt:lpstr>
      <vt:lpstr>PowerPoint Presentation</vt:lpstr>
      <vt:lpstr>Barely worth living</vt:lpstr>
      <vt:lpstr>Barely worth living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The Experience Machine</vt:lpstr>
      <vt:lpstr>PowerPoint Presentation</vt:lpstr>
      <vt:lpstr>PowerPoint Presentation</vt:lpstr>
      <vt:lpstr>Mindless Worlds</vt:lpstr>
      <vt:lpstr>PowerPoint Presentation</vt:lpstr>
      <vt:lpstr>Which world is better?</vt:lpstr>
      <vt:lpstr>Which world is better?</vt:lpstr>
      <vt:lpstr>PowerPoint Presentation</vt:lpstr>
      <vt:lpstr>PowerPoint Presentation</vt:lpstr>
      <vt:lpstr>PowerPoint Presentation</vt:lpstr>
      <vt:lpstr>PowerPoint Presentation</vt:lpstr>
      <vt:lpstr>Summing up</vt:lpstr>
      <vt:lpstr>PowerPoint Presentation</vt:lpstr>
      <vt:lpstr>PowerPoint Presentation</vt:lpstr>
      <vt:lpstr>PowerPoint Presentation</vt:lpstr>
      <vt:lpstr>PowerPoint Presentation</vt:lpstr>
      <vt:lpstr>PowerPoint Presentation</vt:lpstr>
      <vt:lpstr>Weekly Assignment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PH1102E Week 6</dc:title>
  <dc:creator>Michael Walsh Pelczar</dc:creator>
  <cp:lastModifiedBy>Leanne Tan</cp:lastModifiedBy>
  <cp:revision>440</cp:revision>
  <dcterms:created xsi:type="dcterms:W3CDTF">2010-09-16T05:04:24Z</dcterms:created>
  <dcterms:modified xsi:type="dcterms:W3CDTF">2014-11-28T10:50:17Z</dcterms:modified>
</cp:coreProperties>
</file>